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1"/>
  </p:notesMasterIdLst>
  <p:sldIdLst>
    <p:sldId id="256" r:id="rId3"/>
    <p:sldId id="260" r:id="rId4"/>
    <p:sldId id="265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IER Anna" initials="MA" lastIdx="5" clrIdx="0">
    <p:extLst>
      <p:ext uri="{19B8F6BF-5375-455C-9EA6-DF929625EA0E}">
        <p15:presenceInfo xmlns:p15="http://schemas.microsoft.com/office/powerpoint/2012/main" userId="MERCIER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600" autoAdjust="0"/>
  </p:normalViewPr>
  <p:slideViewPr>
    <p:cSldViewPr showGuides="1">
      <p:cViewPr varScale="1">
        <p:scale>
          <a:sx n="58" d="100"/>
          <a:sy n="58" d="100"/>
        </p:scale>
        <p:origin x="1560" y="40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8-42C2-BBA9-4052FF1C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7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nous</a:t>
            </a:r>
            <a:r>
              <a:rPr lang="fr-FR" baseline="0" dirty="0" smtClean="0"/>
              <a:t> les avons écouté 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4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0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5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décembre 2022</a:t>
            </a:r>
            <a:br>
              <a:rPr lang="fr-FR" dirty="0" smtClean="0"/>
            </a:br>
            <a:r>
              <a:rPr lang="fr-FR" dirty="0" smtClean="0"/>
              <a:t>campagne VIH grand public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des associations – jeudi 24 novembre </a:t>
            </a:r>
            <a:r>
              <a:rPr lang="fr-FR" dirty="0" smtClean="0"/>
              <a:t>2022 </a:t>
            </a:r>
          </a:p>
          <a:p>
            <a:r>
              <a:rPr lang="fr-FR" dirty="0" smtClean="0"/>
              <a:t>DPPS / unité santé sexuelle / </a:t>
            </a:r>
            <a:r>
              <a:rPr lang="fr-FR" smtClean="0"/>
              <a:t>Lucie Duchesne / Nicolas </a:t>
            </a:r>
            <a:r>
              <a:rPr lang="fr-FR" dirty="0" smtClean="0"/>
              <a:t>Etien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6840562" cy="936104"/>
          </a:xfrm>
        </p:spPr>
        <p:txBody>
          <a:bodyPr/>
          <a:lstStyle/>
          <a:p>
            <a:r>
              <a:rPr lang="fr-FR" dirty="0" smtClean="0"/>
              <a:t>Rediffusion de la campagne 1</a:t>
            </a:r>
            <a:r>
              <a:rPr lang="fr-FR" baseline="30000" dirty="0" smtClean="0"/>
              <a:t>er</a:t>
            </a:r>
            <a:r>
              <a:rPr lang="fr-FR" dirty="0" smtClean="0"/>
              <a:t> décembre 2020/2021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7560840" cy="4824535"/>
          </a:xfrm>
        </p:spPr>
        <p:txBody>
          <a:bodyPr/>
          <a:lstStyle/>
          <a:p>
            <a:r>
              <a:rPr lang="fr-FR" sz="2000" cap="none" dirty="0"/>
              <a:t>Objectif de la </a:t>
            </a:r>
            <a:r>
              <a:rPr lang="fr-FR" sz="2000" cap="none" dirty="0" smtClean="0"/>
              <a:t>campagne : </a:t>
            </a:r>
            <a:r>
              <a:rPr lang="fr-FR" b="0" cap="none" dirty="0">
                <a:solidFill>
                  <a:schemeClr val="tx1"/>
                </a:solidFill>
              </a:rPr>
              <a:t>ac</a:t>
            </a:r>
            <a:r>
              <a:rPr lang="fr-FR" b="0" cap="none" dirty="0" smtClean="0">
                <a:solidFill>
                  <a:schemeClr val="tx1"/>
                </a:solidFill>
              </a:rPr>
              <a:t>croître le niveau de connaissance du </a:t>
            </a:r>
            <a:r>
              <a:rPr lang="fr-FR" b="0" cap="none" dirty="0" err="1" smtClean="0">
                <a:solidFill>
                  <a:schemeClr val="tx1"/>
                </a:solidFill>
              </a:rPr>
              <a:t>TasP</a:t>
            </a:r>
            <a:r>
              <a:rPr lang="fr-FR" b="0" cap="none" dirty="0" smtClean="0">
                <a:solidFill>
                  <a:schemeClr val="tx1"/>
                </a:solidFill>
              </a:rPr>
              <a:t> pour faire changer le regard sur les personnes séropositives et lever un des principaux freins au dépistage</a:t>
            </a:r>
          </a:p>
          <a:p>
            <a:r>
              <a:rPr lang="fr-FR" sz="2000" cap="none" dirty="0" smtClean="0"/>
              <a:t>Message : </a:t>
            </a:r>
            <a:r>
              <a:rPr lang="fr-FR" b="0" cap="none" dirty="0" smtClean="0">
                <a:solidFill>
                  <a:schemeClr val="tx1"/>
                </a:solidFill>
              </a:rPr>
              <a:t>Aujourd’hui, </a:t>
            </a:r>
            <a:r>
              <a:rPr lang="fr-FR" b="0" cap="none" dirty="0">
                <a:solidFill>
                  <a:schemeClr val="tx1"/>
                </a:solidFill>
              </a:rPr>
              <a:t>avec les </a:t>
            </a:r>
            <a:r>
              <a:rPr lang="fr-FR" b="0" cap="none" dirty="0" smtClean="0">
                <a:solidFill>
                  <a:schemeClr val="tx1"/>
                </a:solidFill>
              </a:rPr>
              <a:t>traitements, une personne séropositive peut vivre pleinement et en bonne santé / vivre pleinement sa sexualité / peut avoir des enfants / sans transmettre le VIH</a:t>
            </a:r>
            <a:endParaRPr lang="fr-FR" b="0" cap="none" dirty="0">
              <a:solidFill>
                <a:schemeClr val="tx1"/>
              </a:solidFill>
            </a:endParaRPr>
          </a:p>
          <a:p>
            <a:r>
              <a:rPr lang="fr-FR" sz="2000" cap="none" dirty="0" smtClean="0"/>
              <a:t>Signature : </a:t>
            </a:r>
            <a:r>
              <a:rPr lang="fr-FR" b="0" cap="none" dirty="0" smtClean="0">
                <a:solidFill>
                  <a:schemeClr val="tx1"/>
                </a:solidFill>
              </a:rPr>
              <a:t>Vivre </a:t>
            </a:r>
            <a:r>
              <a:rPr lang="fr-FR" b="0" cap="none" dirty="0">
                <a:solidFill>
                  <a:schemeClr val="tx1"/>
                </a:solidFill>
              </a:rPr>
              <a:t>avec le VIH, c’est d’abord vivre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48"/>
            <a:ext cx="9144000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Enseignements du post-test 2021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528" y="1196752"/>
            <a:ext cx="8640960" cy="55446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1300" b="0" i="1" cap="none" dirty="0">
                <a:solidFill>
                  <a:schemeClr val="tx1">
                    <a:lumMod val="50000"/>
                  </a:schemeClr>
                </a:solidFill>
              </a:rPr>
              <a:t>Résultats du </a:t>
            </a:r>
            <a:r>
              <a:rPr lang="fr-FR" sz="1300" i="1" cap="none" dirty="0">
                <a:solidFill>
                  <a:schemeClr val="tx1">
                    <a:lumMod val="50000"/>
                  </a:schemeClr>
                </a:solidFill>
              </a:rPr>
              <a:t>post-test quantitatif </a:t>
            </a:r>
            <a:r>
              <a:rPr lang="fr-FR" sz="1300" b="0" i="1" cap="none" dirty="0">
                <a:solidFill>
                  <a:schemeClr val="tx1">
                    <a:lumMod val="50000"/>
                  </a:schemeClr>
                </a:solidFill>
              </a:rPr>
              <a:t>réalisé </a:t>
            </a:r>
            <a:r>
              <a:rPr lang="fr-FR" sz="1300" b="0" i="1" cap="none" dirty="0" smtClean="0">
                <a:solidFill>
                  <a:schemeClr val="tx1">
                    <a:lumMod val="50000"/>
                  </a:schemeClr>
                </a:solidFill>
              </a:rPr>
              <a:t>du 8 au 17 décembre 2021 par </a:t>
            </a:r>
            <a:r>
              <a:rPr lang="fr-FR" sz="1300" b="0" i="1" cap="none" dirty="0">
                <a:solidFill>
                  <a:schemeClr val="tx1">
                    <a:lumMod val="50000"/>
                  </a:schemeClr>
                </a:solidFill>
              </a:rPr>
              <a:t>l’institut BVA sur un </a:t>
            </a:r>
            <a:r>
              <a:rPr lang="fr-FR" sz="1300" i="1" cap="none" dirty="0">
                <a:solidFill>
                  <a:schemeClr val="tx1">
                    <a:lumMod val="50000"/>
                  </a:schemeClr>
                </a:solidFill>
              </a:rPr>
              <a:t>échantillon </a:t>
            </a:r>
            <a:r>
              <a:rPr lang="fr-FR" sz="1300" i="1" cap="none" dirty="0" smtClean="0">
                <a:solidFill>
                  <a:schemeClr val="tx1">
                    <a:lumMod val="50000"/>
                  </a:schemeClr>
                </a:solidFill>
              </a:rPr>
              <a:t>représentatif </a:t>
            </a:r>
            <a:r>
              <a:rPr lang="fr-FR" sz="1300" b="0" i="1" cap="none" dirty="0" smtClean="0">
                <a:solidFill>
                  <a:schemeClr val="tx1">
                    <a:lumMod val="50000"/>
                  </a:schemeClr>
                </a:solidFill>
              </a:rPr>
              <a:t>de la population française âgée </a:t>
            </a:r>
            <a:r>
              <a:rPr lang="fr-FR" sz="1300" i="1" cap="none" dirty="0" smtClean="0">
                <a:solidFill>
                  <a:schemeClr val="tx1">
                    <a:lumMod val="50000"/>
                  </a:schemeClr>
                </a:solidFill>
              </a:rPr>
              <a:t>de plus de 15 ans </a:t>
            </a:r>
            <a:r>
              <a:rPr lang="fr-FR" sz="1300" b="0" i="1" cap="none" dirty="0" smtClean="0">
                <a:solidFill>
                  <a:schemeClr val="tx1">
                    <a:lumMod val="50000"/>
                  </a:schemeClr>
                </a:solidFill>
              </a:rPr>
              <a:t>, composé de </a:t>
            </a:r>
            <a:r>
              <a:rPr lang="fr-FR" sz="1300" i="1" cap="none" dirty="0" smtClean="0">
                <a:solidFill>
                  <a:schemeClr val="tx1">
                    <a:lumMod val="50000"/>
                  </a:schemeClr>
                </a:solidFill>
              </a:rPr>
              <a:t>1 006 personnes </a:t>
            </a:r>
          </a:p>
          <a:p>
            <a:pPr>
              <a:spcAft>
                <a:spcPts val="800"/>
              </a:spcAft>
            </a:pPr>
            <a:r>
              <a:rPr lang="fr-FR" sz="1600" cap="all" dirty="0" smtClean="0">
                <a:solidFill>
                  <a:schemeClr val="tx2"/>
                </a:solidFill>
              </a:rPr>
              <a:t>Une </a:t>
            </a:r>
            <a:r>
              <a:rPr lang="fr-FR" sz="1600" cap="all" dirty="0">
                <a:solidFill>
                  <a:schemeClr val="tx2"/>
                </a:solidFill>
              </a:rPr>
              <a:t>campagne </a:t>
            </a:r>
            <a:r>
              <a:rPr lang="fr-FR" sz="1600" cap="all" dirty="0" smtClean="0">
                <a:solidFill>
                  <a:schemeClr val="tx2"/>
                </a:solidFill>
              </a:rPr>
              <a:t>visible </a:t>
            </a:r>
            <a:r>
              <a:rPr lang="fr-FR" sz="1600" cap="all" dirty="0">
                <a:solidFill>
                  <a:schemeClr val="tx2"/>
                </a:solidFill>
              </a:rPr>
              <a:t>auprès du grand public…</a:t>
            </a:r>
          </a:p>
          <a:p>
            <a:pPr lvl="2">
              <a:lnSpc>
                <a:spcPct val="150000"/>
              </a:lnSpc>
            </a:pPr>
            <a:r>
              <a:rPr lang="fr-FR" sz="1400" dirty="0" smtClean="0">
                <a:solidFill>
                  <a:srgbClr val="002060"/>
                </a:solidFill>
              </a:rPr>
              <a:t>25% </a:t>
            </a:r>
            <a:r>
              <a:rPr lang="fr-FR" sz="1400" b="0" dirty="0" smtClean="0"/>
              <a:t>des personnes </a:t>
            </a:r>
            <a:r>
              <a:rPr lang="fr-FR" sz="1400" dirty="0" smtClean="0"/>
              <a:t>se souviennent spontanément avoir vu une campagne à propos du VIH/sida  </a:t>
            </a:r>
            <a:r>
              <a:rPr lang="fr-FR" sz="1400" b="0" dirty="0" smtClean="0"/>
              <a:t>et </a:t>
            </a:r>
            <a:r>
              <a:rPr lang="fr-FR" sz="1400" dirty="0" smtClean="0">
                <a:solidFill>
                  <a:srgbClr val="002060"/>
                </a:solidFill>
              </a:rPr>
              <a:t>18% </a:t>
            </a:r>
            <a:r>
              <a:rPr lang="fr-FR" sz="1400" dirty="0" smtClean="0"/>
              <a:t>ont reconnu spécifiquement la campagne</a:t>
            </a:r>
            <a:r>
              <a:rPr lang="fr-FR" sz="1400" b="0" dirty="0" smtClean="0"/>
              <a:t> après avoir visualisé les différents supports</a:t>
            </a:r>
          </a:p>
          <a:p>
            <a:pPr marL="0" lvl="2" indent="0">
              <a:buNone/>
            </a:pPr>
            <a:endParaRPr lang="fr-FR" sz="1400" b="0" cap="all" dirty="0" smtClean="0">
              <a:solidFill>
                <a:schemeClr val="tx2"/>
              </a:solidFill>
            </a:endParaRPr>
          </a:p>
          <a:p>
            <a:pPr marL="0" lvl="2" indent="0">
              <a:spcAft>
                <a:spcPts val="800"/>
              </a:spcAft>
              <a:buNone/>
            </a:pPr>
            <a:r>
              <a:rPr lang="fr-FR" cap="all" dirty="0">
                <a:solidFill>
                  <a:schemeClr val="tx2"/>
                </a:solidFill>
              </a:rPr>
              <a:t>…et appréciée par la majorité</a:t>
            </a:r>
            <a:r>
              <a:rPr lang="fr-FR" cap="all" dirty="0" smtClean="0">
                <a:solidFill>
                  <a:schemeClr val="tx2"/>
                </a:solidFill>
              </a:rPr>
              <a:t>…</a:t>
            </a:r>
            <a:endParaRPr lang="fr-FR" sz="1600" b="1" cap="all" dirty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1400" dirty="0" smtClean="0">
                <a:solidFill>
                  <a:srgbClr val="002060"/>
                </a:solidFill>
              </a:rPr>
              <a:t>92</a:t>
            </a:r>
            <a:r>
              <a:rPr lang="fr-FR" dirty="0" smtClean="0">
                <a:solidFill>
                  <a:srgbClr val="002060"/>
                </a:solidFill>
              </a:rPr>
              <a:t>%</a:t>
            </a:r>
            <a:r>
              <a:rPr lang="fr-FR" b="0" dirty="0" smtClean="0">
                <a:solidFill>
                  <a:srgbClr val="002060"/>
                </a:solidFill>
              </a:rPr>
              <a:t> </a:t>
            </a:r>
            <a:r>
              <a:rPr lang="fr-FR" sz="1400" dirty="0"/>
              <a:t>ont aimé cette </a:t>
            </a:r>
            <a:r>
              <a:rPr lang="fr-FR" sz="1400" dirty="0" smtClean="0"/>
              <a:t>campagne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fr-FR" sz="1400" b="0" dirty="0" smtClean="0"/>
              <a:t>  Le </a:t>
            </a:r>
            <a:r>
              <a:rPr lang="fr-FR" sz="1400" dirty="0" smtClean="0"/>
              <a:t>choix créatif</a:t>
            </a:r>
            <a:r>
              <a:rPr lang="fr-FR" sz="1400" b="0" dirty="0" smtClean="0"/>
              <a:t>, le </a:t>
            </a:r>
            <a:r>
              <a:rPr lang="fr-FR" sz="1400" dirty="0" smtClean="0"/>
              <a:t>ton</a:t>
            </a:r>
            <a:r>
              <a:rPr lang="fr-FR" sz="1400" b="0" dirty="0" smtClean="0"/>
              <a:t> de la campagne et la </a:t>
            </a:r>
            <a:r>
              <a:rPr lang="fr-FR" sz="1400" dirty="0" smtClean="0"/>
              <a:t>diversité des profils représentés </a:t>
            </a:r>
            <a:r>
              <a:rPr lang="fr-FR" sz="1400" b="0" dirty="0" smtClean="0"/>
              <a:t>ont été particulièrement    appréciés.</a:t>
            </a:r>
          </a:p>
          <a:p>
            <a:pPr marL="0" lvl="2" indent="0">
              <a:buNone/>
            </a:pPr>
            <a:endParaRPr lang="fr-FR" sz="1400" b="1" cap="all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600" b="1" cap="all" dirty="0" smtClean="0">
                <a:solidFill>
                  <a:schemeClr val="tx2"/>
                </a:solidFill>
              </a:rPr>
              <a:t>avec </a:t>
            </a:r>
            <a:r>
              <a:rPr lang="fr-FR" sz="1600" b="1" cap="all" dirty="0">
                <a:solidFill>
                  <a:schemeClr val="tx2"/>
                </a:solidFill>
              </a:rPr>
              <a:t>des scores d’incitation élevés</a:t>
            </a:r>
          </a:p>
          <a:p>
            <a:pPr lvl="2">
              <a:lnSpc>
                <a:spcPct val="150000"/>
              </a:lnSpc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78% 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l’ont jugé incitative a changer leur 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perception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 des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PVVIH</a:t>
            </a:r>
          </a:p>
          <a:p>
            <a:pPr lvl="2">
              <a:lnSpc>
                <a:spcPct val="150000"/>
              </a:lnSpc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66% 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ont été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incités 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à changer leur 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comportement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vis-à-vis des PVVIH</a:t>
            </a:r>
          </a:p>
          <a:p>
            <a:pPr lvl="2">
              <a:lnSpc>
                <a:spcPct val="150000"/>
              </a:lnSpc>
            </a:pP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58%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ont été incités  à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se renseigner sur le VIH/Sida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(transmission, traitements…)</a:t>
            </a:r>
          </a:p>
          <a:p>
            <a:pPr lvl="2">
              <a:lnSpc>
                <a:spcPct val="150000"/>
              </a:lnSpc>
              <a:spcAft>
                <a:spcPts val="1200"/>
              </a:spcAft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48% 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des 15-34 ans ont été </a:t>
            </a:r>
            <a:r>
              <a:rPr lang="fr-FR" sz="1400" b="0" dirty="0" smtClean="0">
                <a:solidFill>
                  <a:schemeClr val="accent6">
                    <a:lumMod val="50000"/>
                  </a:schemeClr>
                </a:solidFill>
              </a:rPr>
              <a:t>incités </a:t>
            </a:r>
            <a:r>
              <a:rPr lang="fr-FR" sz="1400" b="0" dirty="0">
                <a:solidFill>
                  <a:schemeClr val="accent6">
                    <a:lumMod val="50000"/>
                  </a:schemeClr>
                </a:solidFill>
              </a:rPr>
              <a:t>à faire un 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test de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dépistage</a:t>
            </a:r>
            <a:endParaRPr lang="fr-FR" sz="1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fr-FR" b="0" dirty="0" smtClean="0">
                <a:solidFill>
                  <a:schemeClr val="accent6">
                    <a:lumMod val="50000"/>
                  </a:schemeClr>
                </a:solidFill>
              </a:rPr>
              <a:t>Enfin, </a:t>
            </a:r>
            <a:r>
              <a:rPr lang="fr-FR" dirty="0" smtClean="0">
                <a:solidFill>
                  <a:schemeClr val="accent1"/>
                </a:solidFill>
              </a:rPr>
              <a:t>92% </a:t>
            </a:r>
            <a:r>
              <a:rPr lang="fr-FR" b="0" dirty="0" smtClean="0">
                <a:solidFill>
                  <a:schemeClr val="accent6">
                    <a:lumMod val="50000"/>
                  </a:schemeClr>
                </a:solidFill>
              </a:rPr>
              <a:t>ont déclaré que cette campagne mériterait d’être rediffusée,</a:t>
            </a:r>
          </a:p>
          <a:p>
            <a:pPr lvl="2"/>
            <a:endParaRPr lang="fr-FR" sz="1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fr-FR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fr-FR" sz="1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fr-FR" sz="1800" b="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8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6840562" cy="936104"/>
          </a:xfrm>
        </p:spPr>
        <p:txBody>
          <a:bodyPr/>
          <a:lstStyle/>
          <a:p>
            <a:r>
              <a:rPr lang="fr-FR" dirty="0" smtClean="0"/>
              <a:t>POST TEST DE la campagne 2021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7560840" cy="4824535"/>
          </a:xfrm>
        </p:spPr>
        <p:txBody>
          <a:bodyPr/>
          <a:lstStyle/>
          <a:p>
            <a:r>
              <a:rPr lang="fr-FR" sz="2000" b="0" cap="none" dirty="0" smtClean="0">
                <a:solidFill>
                  <a:schemeClr val="accent6">
                    <a:lumMod val="50000"/>
                  </a:schemeClr>
                </a:solidFill>
              </a:rPr>
              <a:t>Mais la campagne a fonctionné</a:t>
            </a:r>
            <a:endParaRPr lang="fr-FR" sz="2000" cap="none" dirty="0" smtClean="0"/>
          </a:p>
          <a:p>
            <a:r>
              <a:rPr lang="fr-FR" sz="2000" cap="none" dirty="0" smtClean="0"/>
              <a:t>Parmi les personnes interrogées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54</a:t>
            </a: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%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ont spontanément mentionné le message d’une </a:t>
            </a: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vie normale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avec le VIH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22%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ont cité </a:t>
            </a: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l’efficacité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 du traitement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78%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l’ont jugé incitative a changer leur </a:t>
            </a: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perception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 des PVVIH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66%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ont été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incité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à changer leur </a:t>
            </a: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comportement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 envers les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PVVIH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48%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des 15-34 ans ont été incité à faire un </a:t>
            </a: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test de dépistage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85%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ont </a:t>
            </a: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aimé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 la campagne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89%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ont estimé qu’elle méritait une </a:t>
            </a: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rediffusion</a:t>
            </a:r>
          </a:p>
          <a:p>
            <a:endParaRPr lang="fr-FR" b="0" cap="non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Diffusion média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Affichage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(du 28 novembre au 15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décembre)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21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réseaux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14 404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5 829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 écrans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PrESSE</a:t>
            </a:r>
            <a:r>
              <a:rPr lang="fr-FR" dirty="0" smtClean="0"/>
              <a:t>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(du 20 novembre à fin janvier)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Population générale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 : Le Parisien, 20 minutes, PQR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chemeClr val="accent6">
                    <a:lumMod val="50000"/>
                  </a:schemeClr>
                </a:solidFill>
              </a:rPr>
              <a:t>HSH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 : Garçon magazine, </a:t>
            </a:r>
            <a:r>
              <a:rPr lang="fr-FR" b="0" cap="none" dirty="0" err="1">
                <a:solidFill>
                  <a:schemeClr val="accent6">
                    <a:lumMod val="50000"/>
                  </a:schemeClr>
                </a:solidFill>
              </a:rPr>
              <a:t>Friendly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, Tribu Move, Têtu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cap="none" dirty="0" smtClean="0">
                <a:solidFill>
                  <a:schemeClr val="accent6">
                    <a:lumMod val="50000"/>
                  </a:schemeClr>
                </a:solidFill>
              </a:rPr>
              <a:t>Diasporas africaines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 : Afrique Magazine, Diaspora News, Jeune 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Afrique, Brune</a:t>
            </a:r>
            <a:r>
              <a:rPr lang="fr-FR" b="0" cap="none" dirty="0">
                <a:solidFill>
                  <a:schemeClr val="accent6">
                    <a:lumMod val="50000"/>
                  </a:schemeClr>
                </a:solidFill>
              </a:rPr>
              <a:t>, Black Beauty </a:t>
            </a:r>
            <a:r>
              <a:rPr lang="fr-FR" b="0" cap="none" dirty="0" err="1">
                <a:solidFill>
                  <a:schemeClr val="accent6">
                    <a:lumMod val="50000"/>
                  </a:schemeClr>
                </a:solidFill>
              </a:rPr>
              <a:t>Celebrities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6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films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Lettres à moi-même</a:t>
            </a:r>
          </a:p>
          <a:p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3 témoignages courts, 1 version longue chorale</a:t>
            </a:r>
          </a:p>
          <a:p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2021 : diffusion via des partenariats média</a:t>
            </a:r>
          </a:p>
          <a:p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2022 : diffusion massive en VOL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Régie TF1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Régie M6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Régie Prisma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</a:rPr>
              <a:t>Meta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accent6">
                    <a:lumMod val="50000"/>
                  </a:schemeClr>
                </a:solidFill>
              </a:rPr>
              <a:t>Youtube</a:t>
            </a:r>
            <a:endParaRPr lang="fr-FR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err="1" smtClean="0">
                <a:solidFill>
                  <a:schemeClr val="accent6">
                    <a:lumMod val="50000"/>
                  </a:schemeClr>
                </a:solidFill>
              </a:rPr>
              <a:t>Netflix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3575" r="17577"/>
          <a:stretch/>
        </p:blipFill>
        <p:spPr>
          <a:xfrm>
            <a:off x="3491880" y="3158208"/>
            <a:ext cx="5112568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Partenariats éditoriaux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528" y="1412776"/>
            <a:ext cx="7560840" cy="4824535"/>
          </a:xfrm>
        </p:spPr>
        <p:txBody>
          <a:bodyPr/>
          <a:lstStyle/>
          <a:p>
            <a:endParaRPr lang="fr-FR" cap="none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cap="none" dirty="0">
                <a:solidFill>
                  <a:schemeClr val="accent1"/>
                </a:solidFill>
              </a:rPr>
              <a:t>2021 </a:t>
            </a:r>
          </a:p>
          <a:p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13 médias partenaires &gt; 23 articles, 6 vidéos</a:t>
            </a:r>
          </a:p>
          <a:p>
            <a:endParaRPr lang="fr-FR" b="0" cap="none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cap="none" dirty="0" smtClean="0">
                <a:solidFill>
                  <a:schemeClr val="accent1"/>
                </a:solidFill>
              </a:rPr>
              <a:t>2022</a:t>
            </a:r>
            <a:r>
              <a:rPr lang="fr-FR" b="0" cap="none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11 médias retenus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Professionnels de santé : Le quotidien du médecin, Le fil dentaire, Gynécologie obstétrique pratique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Migrants d’Afrique sub-saharienne : Afrique Magazine</a:t>
            </a:r>
            <a:endParaRPr lang="fr-FR" b="0" cap="none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HSH : Têtu, Radio FG, </a:t>
            </a:r>
            <a:r>
              <a:rPr lang="fr-FR" b="0" cap="none" dirty="0" err="1" smtClean="0">
                <a:solidFill>
                  <a:schemeClr val="accent6">
                    <a:lumMod val="50000"/>
                  </a:schemeClr>
                </a:solidFill>
              </a:rPr>
              <a:t>Komitid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0" cap="none" dirty="0" err="1" smtClean="0">
                <a:solidFill>
                  <a:schemeClr val="accent6">
                    <a:lumMod val="50000"/>
                  </a:schemeClr>
                </a:solidFill>
              </a:rPr>
              <a:t>Jock</a:t>
            </a:r>
            <a:r>
              <a:rPr lang="fr-FR" b="0" cap="none" dirty="0" smtClean="0">
                <a:solidFill>
                  <a:schemeClr val="accent6">
                    <a:lumMod val="50000"/>
                  </a:schemeClr>
                </a:solidFill>
              </a:rPr>
              <a:t>, Agenda Q, </a:t>
            </a:r>
            <a:r>
              <a:rPr lang="fr-FR" b="0" cap="none" dirty="0" err="1" smtClean="0">
                <a:solidFill>
                  <a:schemeClr val="accent6">
                    <a:lumMod val="50000"/>
                  </a:schemeClr>
                </a:solidFill>
              </a:rPr>
              <a:t>Strobo</a:t>
            </a:r>
            <a:endParaRPr lang="fr-FR" b="0" cap="non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10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39552" y="2852936"/>
            <a:ext cx="7560840" cy="3384375"/>
          </a:xfrm>
        </p:spPr>
        <p:txBody>
          <a:bodyPr/>
          <a:lstStyle/>
          <a:p>
            <a:pPr algn="ctr"/>
            <a:r>
              <a:rPr lang="fr-FR" sz="4800" dirty="0" smtClean="0"/>
              <a:t>MERCI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742321536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Words>541</Words>
  <Application>Microsoft Office PowerPoint</Application>
  <PresentationFormat>Affichage à l'écran (4:3)</PresentationFormat>
  <Paragraphs>72</Paragraphs>
  <Slides>8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SPF_PPT_Test-v3</vt:lpstr>
      <vt:lpstr>1_SPF_PPT_Test-v3</vt:lpstr>
      <vt:lpstr>1er décembre 2022 campagne VIH grand public</vt:lpstr>
      <vt:lpstr>Rediffusion de la campagne 1er décembre 2020/2021</vt:lpstr>
      <vt:lpstr>Enseignements du post-test 2021</vt:lpstr>
      <vt:lpstr>POST TEST DE la campagne 2021</vt:lpstr>
      <vt:lpstr>Diffusion média</vt:lpstr>
      <vt:lpstr>Les films</vt:lpstr>
      <vt:lpstr>Partenariats éditoriaux</vt:lpstr>
      <vt:lpstr>Présentation PowerPoint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Olivier DELMER</cp:lastModifiedBy>
  <cp:revision>70</cp:revision>
  <cp:lastPrinted>2016-06-29T13:12:28Z</cp:lastPrinted>
  <dcterms:created xsi:type="dcterms:W3CDTF">2016-06-03T12:31:51Z</dcterms:created>
  <dcterms:modified xsi:type="dcterms:W3CDTF">2022-12-07T10:51:31Z</dcterms:modified>
</cp:coreProperties>
</file>