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charts/chart1.xml" ContentType="application/vnd.openxmlformats-officedocument.drawingml.char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56" r:id="rId2"/>
  </p:sldMasterIdLst>
  <p:notesMasterIdLst>
    <p:notesMasterId r:id="rId34"/>
  </p:notesMasterIdLst>
  <p:sldIdLst>
    <p:sldId id="256" r:id="rId3"/>
    <p:sldId id="259" r:id="rId4"/>
    <p:sldId id="262" r:id="rId5"/>
    <p:sldId id="284" r:id="rId6"/>
    <p:sldId id="286" r:id="rId7"/>
    <p:sldId id="276" r:id="rId8"/>
    <p:sldId id="285" r:id="rId9"/>
    <p:sldId id="287" r:id="rId10"/>
    <p:sldId id="277" r:id="rId11"/>
    <p:sldId id="289" r:id="rId12"/>
    <p:sldId id="310" r:id="rId13"/>
    <p:sldId id="291" r:id="rId14"/>
    <p:sldId id="290" r:id="rId15"/>
    <p:sldId id="292" r:id="rId16"/>
    <p:sldId id="293" r:id="rId17"/>
    <p:sldId id="296" r:id="rId18"/>
    <p:sldId id="298" r:id="rId19"/>
    <p:sldId id="299" r:id="rId20"/>
    <p:sldId id="295" r:id="rId21"/>
    <p:sldId id="297" r:id="rId22"/>
    <p:sldId id="300" r:id="rId23"/>
    <p:sldId id="301" r:id="rId24"/>
    <p:sldId id="278" r:id="rId25"/>
    <p:sldId id="302" r:id="rId26"/>
    <p:sldId id="304" r:id="rId27"/>
    <p:sldId id="303" r:id="rId28"/>
    <p:sldId id="305" r:id="rId29"/>
    <p:sldId id="306" r:id="rId30"/>
    <p:sldId id="307" r:id="rId31"/>
    <p:sldId id="309" r:id="rId32"/>
    <p:sldId id="308" r:id="rId33"/>
  </p:sldIdLst>
  <p:sldSz cx="9144000" cy="6858000" type="screen4x3"/>
  <p:notesSz cx="6799263" cy="9929813"/>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orient="horz" pos="1434">
          <p15:clr>
            <a:srgbClr val="A4A3A4"/>
          </p15:clr>
        </p15:guide>
        <p15:guide id="3" orient="horz" pos="3929">
          <p15:clr>
            <a:srgbClr val="A4A3A4"/>
          </p15:clr>
        </p15:guide>
        <p15:guide id="4" pos="2880">
          <p15:clr>
            <a:srgbClr val="A4A3A4"/>
          </p15:clr>
        </p15:guide>
        <p15:guide id="5" pos="5420">
          <p15:clr>
            <a:srgbClr val="A4A3A4"/>
          </p15:clr>
        </p15:guide>
        <p15:guide id="6" pos="1066">
          <p15:clr>
            <a:srgbClr val="A4A3A4"/>
          </p15:clr>
        </p15:guide>
        <p15:guide id="7" pos="3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004192"/>
    <a:srgbClr val="37373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00A15C55-8517-42AA-B614-E9B94910E393}">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Style moyen 2 - Accentuation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DF18680-E054-41AD-8BC1-D1AEF772440D}" styleName="Style moyen 2 - Accentuation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073A0DAA-6AF3-43AB-8588-CEC1D06C72B9}" styleName="Style moyen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525" autoAdjust="0"/>
    <p:restoredTop sz="97600" autoAdjust="0"/>
  </p:normalViewPr>
  <p:slideViewPr>
    <p:cSldViewPr showGuides="1">
      <p:cViewPr varScale="1">
        <p:scale>
          <a:sx n="82" d="100"/>
          <a:sy n="82" d="100"/>
        </p:scale>
        <p:origin x="1450" y="58"/>
      </p:cViewPr>
      <p:guideLst>
        <p:guide orient="horz" pos="2160"/>
        <p:guide orient="horz" pos="1434"/>
        <p:guide orient="horz" pos="3929"/>
        <p:guide pos="2880"/>
        <p:guide pos="5420"/>
        <p:guide pos="1066"/>
        <p:guide pos="340"/>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notesMaster" Target="notesMasters/notesMaster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theme" Target="theme/theme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viewProps" Target="viewProp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presProps" Target="presProps.xml"/></Relationships>
</file>

<file path=ppt/charts/_rels/chart1.xml.rels><?xml version="1.0" encoding="UTF-8" standalone="yes"?>
<Relationships xmlns="http://schemas.openxmlformats.org/package/2006/relationships"><Relationship Id="rId1" Type="http://schemas.openxmlformats.org/officeDocument/2006/relationships/package" Target="../embeddings/Feuille_de_calcul_Microsoft_Excel1.xlsx"/></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fr-FR"/>
  <c:roundedCorners val="0"/>
  <mc:AlternateContent xmlns:mc="http://schemas.openxmlformats.org/markup-compatibility/2006">
    <mc:Choice xmlns:c14="http://schemas.microsoft.com/office/drawing/2007/8/2/chart" Requires="c14">
      <c14:style val="102"/>
    </mc:Choice>
    <mc:Fallback>
      <c:style val="2"/>
    </mc:Fallback>
  </mc:AlternateContent>
  <c:chart>
    <c:title>
      <c:overlay val="0"/>
    </c:title>
    <c:autoTitleDeleted val="0"/>
    <c:view3D>
      <c:rotX val="30"/>
      <c:rotY val="0"/>
      <c:rAngAx val="0"/>
    </c:view3D>
    <c:floor>
      <c:thickness val="0"/>
    </c:floor>
    <c:sideWall>
      <c:thickness val="0"/>
    </c:sideWall>
    <c:backWall>
      <c:thickness val="0"/>
    </c:backWall>
    <c:plotArea>
      <c:layout/>
      <c:pie3DChart>
        <c:varyColors val="1"/>
        <c:ser>
          <c:idx val="0"/>
          <c:order val="0"/>
          <c:tx>
            <c:strRef>
              <c:f>Feuil1!$B$1</c:f>
              <c:strCache>
                <c:ptCount val="1"/>
                <c:pt idx="0">
                  <c:v>Ventes</c:v>
                </c:pt>
              </c:strCache>
            </c:strRef>
          </c:tx>
          <c:cat>
            <c:strRef>
              <c:f>Feuil1!$A$2:$A$5</c:f>
              <c:strCache>
                <c:ptCount val="4"/>
                <c:pt idx="0">
                  <c:v>1er trim.</c:v>
                </c:pt>
                <c:pt idx="1">
                  <c:v>2e trim.</c:v>
                </c:pt>
                <c:pt idx="2">
                  <c:v>3e trim.</c:v>
                </c:pt>
                <c:pt idx="3">
                  <c:v>4e trim.</c:v>
                </c:pt>
              </c:strCache>
            </c:strRef>
          </c:cat>
          <c:val>
            <c:numRef>
              <c:f>Feuil1!$B$2:$B$5</c:f>
              <c:numCache>
                <c:formatCode>General</c:formatCode>
                <c:ptCount val="4"/>
                <c:pt idx="0">
                  <c:v>8.1999999999999993</c:v>
                </c:pt>
                <c:pt idx="1">
                  <c:v>3.2</c:v>
                </c:pt>
                <c:pt idx="2">
                  <c:v>1.4</c:v>
                </c:pt>
                <c:pt idx="3">
                  <c:v>1.2</c:v>
                </c:pt>
              </c:numCache>
            </c:numRef>
          </c:val>
        </c:ser>
        <c:dLbls>
          <c:showLegendKey val="0"/>
          <c:showVal val="0"/>
          <c:showCatName val="0"/>
          <c:showSerName val="0"/>
          <c:showPercent val="0"/>
          <c:showBubbleSize val="0"/>
          <c:showLeaderLines val="1"/>
        </c:dLbls>
      </c:pie3DChart>
    </c:plotArea>
    <c:legend>
      <c:legendPos val="r"/>
      <c:overlay val="0"/>
    </c:legend>
    <c:plotVisOnly val="1"/>
    <c:dispBlanksAs val="gap"/>
    <c:showDLblsOverMax val="0"/>
  </c:chart>
  <c:txPr>
    <a:bodyPr/>
    <a:lstStyle/>
    <a:p>
      <a:pPr>
        <a:defRPr sz="1800"/>
      </a:pPr>
      <a:endParaRPr lang="fr-FR"/>
    </a:p>
  </c:txPr>
  <c:externalData r:id="rId1">
    <c:autoUpdate val="0"/>
  </c:externalData>
</c:chartSpace>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46347" cy="496491"/>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51342" y="0"/>
            <a:ext cx="2946347" cy="496491"/>
          </a:xfrm>
          <a:prstGeom prst="rect">
            <a:avLst/>
          </a:prstGeom>
        </p:spPr>
        <p:txBody>
          <a:bodyPr vert="horz" lIns="91440" tIns="45720" rIns="91440" bIns="45720" rtlCol="0"/>
          <a:lstStyle>
            <a:lvl1pPr algn="r">
              <a:defRPr sz="1200"/>
            </a:lvl1pPr>
          </a:lstStyle>
          <a:p>
            <a:fld id="{AE4F876F-2394-434A-9B07-432DE19C105F}" type="datetimeFigureOut">
              <a:rPr lang="fr-FR" smtClean="0"/>
              <a:t>31/12/2019</a:t>
            </a:fld>
            <a:endParaRPr lang="fr-FR"/>
          </a:p>
        </p:txBody>
      </p:sp>
      <p:sp>
        <p:nvSpPr>
          <p:cNvPr id="4" name="Espace réservé de l'image des diapositives 3"/>
          <p:cNvSpPr>
            <a:spLocks noGrp="1" noRot="1" noChangeAspect="1"/>
          </p:cNvSpPr>
          <p:nvPr>
            <p:ph type="sldImg" idx="2"/>
          </p:nvPr>
        </p:nvSpPr>
        <p:spPr>
          <a:xfrm>
            <a:off x="917575" y="744538"/>
            <a:ext cx="4964113" cy="3724275"/>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79927" y="4716661"/>
            <a:ext cx="5439410" cy="4468416"/>
          </a:xfrm>
          <a:prstGeom prst="rect">
            <a:avLst/>
          </a:prstGeom>
        </p:spPr>
        <p:txBody>
          <a:bodyPr vert="horz" lIns="91440" tIns="45720" rIns="91440" bIns="45720" rtlCol="0"/>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9431599"/>
            <a:ext cx="2946347" cy="496491"/>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51342" y="9431599"/>
            <a:ext cx="2946347" cy="496491"/>
          </a:xfrm>
          <a:prstGeom prst="rect">
            <a:avLst/>
          </a:prstGeom>
        </p:spPr>
        <p:txBody>
          <a:bodyPr vert="horz" lIns="91440" tIns="45720" rIns="91440" bIns="45720" rtlCol="0" anchor="b"/>
          <a:lstStyle>
            <a:lvl1pPr algn="r">
              <a:defRPr sz="1200"/>
            </a:lvl1pPr>
          </a:lstStyle>
          <a:p>
            <a:fld id="{1E5AC9FA-9DB2-48FB-B76A-EB55F6C2D38A}" type="slidenum">
              <a:rPr lang="fr-FR" smtClean="0"/>
              <a:t>‹N°›</a:t>
            </a:fld>
            <a:endParaRPr lang="fr-FR"/>
          </a:p>
        </p:txBody>
      </p:sp>
    </p:spTree>
    <p:extLst>
      <p:ext uri="{BB962C8B-B14F-4D97-AF65-F5344CB8AC3E}">
        <p14:creationId xmlns:p14="http://schemas.microsoft.com/office/powerpoint/2010/main" val="145747580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r-FR" altLang="fr-FR" dirty="0" smtClean="0"/>
              <a:t>Note : les courbes additionnelles à</a:t>
            </a:r>
            <a:r>
              <a:rPr lang="fr-FR" altLang="fr-FR" baseline="0" dirty="0" smtClean="0"/>
              <a:t> partir de 2009</a:t>
            </a:r>
            <a:r>
              <a:rPr lang="fr-FR" altLang="fr-FR" dirty="0" smtClean="0"/>
              <a:t> reposent sur la nouvelle définition de cas intégrant les cas détectés par PCR.</a:t>
            </a:r>
          </a:p>
        </p:txBody>
      </p:sp>
      <p:sp>
        <p:nvSpPr>
          <p:cNvPr id="4" name="Espace réservé du numéro de diapositive 3"/>
          <p:cNvSpPr>
            <a:spLocks noGrp="1"/>
          </p:cNvSpPr>
          <p:nvPr>
            <p:ph type="sldNum" sz="quarter" idx="10"/>
          </p:nvPr>
        </p:nvSpPr>
        <p:spPr/>
        <p:txBody>
          <a:bodyPr/>
          <a:lstStyle/>
          <a:p>
            <a:fld id="{1E5AC9FA-9DB2-48FB-B76A-EB55F6C2D38A}" type="slidenum">
              <a:rPr lang="fr-FR" smtClean="0"/>
              <a:t>16</a:t>
            </a:fld>
            <a:endParaRPr lang="fr-FR"/>
          </a:p>
        </p:txBody>
      </p:sp>
    </p:spTree>
    <p:extLst>
      <p:ext uri="{BB962C8B-B14F-4D97-AF65-F5344CB8AC3E}">
        <p14:creationId xmlns:p14="http://schemas.microsoft.com/office/powerpoint/2010/main" val="106498540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fr-FR" altLang="fr-FR" dirty="0" smtClean="0"/>
          </a:p>
        </p:txBody>
      </p:sp>
      <p:sp>
        <p:nvSpPr>
          <p:cNvPr id="4" name="Espace réservé du numéro de diapositive 3"/>
          <p:cNvSpPr>
            <a:spLocks noGrp="1"/>
          </p:cNvSpPr>
          <p:nvPr>
            <p:ph type="sldNum" sz="quarter" idx="10"/>
          </p:nvPr>
        </p:nvSpPr>
        <p:spPr/>
        <p:txBody>
          <a:bodyPr/>
          <a:lstStyle/>
          <a:p>
            <a:fld id="{1E5AC9FA-9DB2-48FB-B76A-EB55F6C2D38A}" type="slidenum">
              <a:rPr lang="fr-FR" smtClean="0"/>
              <a:t>17</a:t>
            </a:fld>
            <a:endParaRPr lang="fr-FR"/>
          </a:p>
        </p:txBody>
      </p:sp>
    </p:spTree>
    <p:extLst>
      <p:ext uri="{BB962C8B-B14F-4D97-AF65-F5344CB8AC3E}">
        <p14:creationId xmlns:p14="http://schemas.microsoft.com/office/powerpoint/2010/main" val="106498540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fr-FR" altLang="fr-FR" dirty="0" smtClean="0"/>
          </a:p>
        </p:txBody>
      </p:sp>
      <p:sp>
        <p:nvSpPr>
          <p:cNvPr id="4" name="Espace réservé du numéro de diapositive 3"/>
          <p:cNvSpPr>
            <a:spLocks noGrp="1"/>
          </p:cNvSpPr>
          <p:nvPr>
            <p:ph type="sldNum" sz="quarter" idx="10"/>
          </p:nvPr>
        </p:nvSpPr>
        <p:spPr/>
        <p:txBody>
          <a:bodyPr/>
          <a:lstStyle/>
          <a:p>
            <a:fld id="{1E5AC9FA-9DB2-48FB-B76A-EB55F6C2D38A}" type="slidenum">
              <a:rPr lang="fr-FR" smtClean="0"/>
              <a:t>18</a:t>
            </a:fld>
            <a:endParaRPr lang="fr-FR"/>
          </a:p>
        </p:txBody>
      </p:sp>
    </p:spTree>
    <p:extLst>
      <p:ext uri="{BB962C8B-B14F-4D97-AF65-F5344CB8AC3E}">
        <p14:creationId xmlns:p14="http://schemas.microsoft.com/office/powerpoint/2010/main" val="106498540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altLang="fr-FR" dirty="0" smtClean="0"/>
              <a:t>Note : les courbes additionnelles à</a:t>
            </a:r>
            <a:r>
              <a:rPr lang="fr-FR" altLang="fr-FR" baseline="0" dirty="0" smtClean="0"/>
              <a:t> partir de 2009</a:t>
            </a:r>
            <a:r>
              <a:rPr lang="fr-FR" altLang="fr-FR" dirty="0" smtClean="0"/>
              <a:t> reposent sur la nouvelle définition de cas intégrant les cas détectés par PCR.</a:t>
            </a:r>
          </a:p>
        </p:txBody>
      </p:sp>
      <p:sp>
        <p:nvSpPr>
          <p:cNvPr id="4" name="Espace réservé du numéro de diapositive 3"/>
          <p:cNvSpPr>
            <a:spLocks noGrp="1"/>
          </p:cNvSpPr>
          <p:nvPr>
            <p:ph type="sldNum" sz="quarter" idx="10"/>
          </p:nvPr>
        </p:nvSpPr>
        <p:spPr/>
        <p:txBody>
          <a:bodyPr/>
          <a:lstStyle/>
          <a:p>
            <a:fld id="{1E5AC9FA-9DB2-48FB-B76A-EB55F6C2D38A}" type="slidenum">
              <a:rPr lang="fr-FR" smtClean="0"/>
              <a:t>19</a:t>
            </a:fld>
            <a:endParaRPr lang="fr-FR"/>
          </a:p>
        </p:txBody>
      </p:sp>
    </p:spTree>
    <p:extLst>
      <p:ext uri="{BB962C8B-B14F-4D97-AF65-F5344CB8AC3E}">
        <p14:creationId xmlns:p14="http://schemas.microsoft.com/office/powerpoint/2010/main" val="2879839508"/>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Ouverture">
    <p:spTree>
      <p:nvGrpSpPr>
        <p:cNvPr id="1" name=""/>
        <p:cNvGrpSpPr/>
        <p:nvPr/>
      </p:nvGrpSpPr>
      <p:grpSpPr>
        <a:xfrm>
          <a:off x="0" y="0"/>
          <a:ext cx="0" cy="0"/>
          <a:chOff x="0" y="0"/>
          <a:chExt cx="0" cy="0"/>
        </a:xfrm>
      </p:grpSpPr>
      <p:sp>
        <p:nvSpPr>
          <p:cNvPr id="2" name="Titre 1"/>
          <p:cNvSpPr>
            <a:spLocks noGrp="1"/>
          </p:cNvSpPr>
          <p:nvPr>
            <p:ph type="ctrTitle"/>
          </p:nvPr>
        </p:nvSpPr>
        <p:spPr>
          <a:xfrm>
            <a:off x="1331640" y="2195741"/>
            <a:ext cx="7272609" cy="1881331"/>
          </a:xfrm>
        </p:spPr>
        <p:txBody>
          <a:bodyPr anchor="b"/>
          <a:lstStyle>
            <a:lvl1pPr algn="r">
              <a:defRPr sz="3000" u="sng" baseline="0">
                <a:solidFill>
                  <a:schemeClr val="accent4"/>
                </a:solidFill>
              </a:defRPr>
            </a:lvl1pPr>
          </a:lstStyle>
          <a:p>
            <a:r>
              <a:rPr lang="fr-FR" dirty="0" smtClean="0"/>
              <a:t>Modifiez le style du titre</a:t>
            </a:r>
            <a:endParaRPr lang="fr-FR" dirty="0"/>
          </a:p>
        </p:txBody>
      </p:sp>
      <p:sp>
        <p:nvSpPr>
          <p:cNvPr id="3" name="Sous-titre 2"/>
          <p:cNvSpPr>
            <a:spLocks noGrp="1"/>
          </p:cNvSpPr>
          <p:nvPr>
            <p:ph type="subTitle" idx="1"/>
          </p:nvPr>
        </p:nvSpPr>
        <p:spPr>
          <a:xfrm>
            <a:off x="1331141" y="4897624"/>
            <a:ext cx="7247336" cy="936104"/>
          </a:xfrm>
        </p:spPr>
        <p:txBody>
          <a:bodyPr/>
          <a:lstStyle>
            <a:lvl1pPr marL="0" indent="0" algn="r">
              <a:buNone/>
              <a:defRPr sz="1800" b="0" cap="none">
                <a:solidFill>
                  <a:schemeClr val="accent4"/>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dirty="0" smtClean="0"/>
              <a:t>Modifiez le style des sous-titres du masque</a:t>
            </a:r>
            <a:endParaRPr lang="fr-FR" dirty="0"/>
          </a:p>
        </p:txBody>
      </p:sp>
      <p:pic>
        <p:nvPicPr>
          <p:cNvPr id="9" name="Image 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87643" y="512845"/>
            <a:ext cx="1722220" cy="971939"/>
          </a:xfrm>
          <a:prstGeom prst="rect">
            <a:avLst/>
          </a:prstGeom>
        </p:spPr>
      </p:pic>
    </p:spTree>
    <p:extLst>
      <p:ext uri="{BB962C8B-B14F-4D97-AF65-F5344CB8AC3E}">
        <p14:creationId xmlns:p14="http://schemas.microsoft.com/office/powerpoint/2010/main" val="443738620"/>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Partie">
    <p:spTree>
      <p:nvGrpSpPr>
        <p:cNvPr id="1" name=""/>
        <p:cNvGrpSpPr/>
        <p:nvPr/>
      </p:nvGrpSpPr>
      <p:grpSpPr>
        <a:xfrm>
          <a:off x="0" y="0"/>
          <a:ext cx="0" cy="0"/>
          <a:chOff x="0" y="0"/>
          <a:chExt cx="0" cy="0"/>
        </a:xfrm>
      </p:grpSpPr>
      <p:sp>
        <p:nvSpPr>
          <p:cNvPr id="2" name="Titre 1"/>
          <p:cNvSpPr>
            <a:spLocks noGrp="1"/>
          </p:cNvSpPr>
          <p:nvPr>
            <p:ph type="title"/>
          </p:nvPr>
        </p:nvSpPr>
        <p:spPr>
          <a:xfrm>
            <a:off x="1331640" y="3428998"/>
            <a:ext cx="7272609" cy="1296145"/>
          </a:xfrm>
        </p:spPr>
        <p:txBody>
          <a:bodyPr anchor="b"/>
          <a:lstStyle>
            <a:lvl1pPr algn="r">
              <a:lnSpc>
                <a:spcPct val="100000"/>
              </a:lnSpc>
              <a:spcBef>
                <a:spcPts val="0"/>
              </a:spcBef>
              <a:defRPr sz="2600" b="1" cap="all">
                <a:solidFill>
                  <a:schemeClr val="tx2"/>
                </a:solidFill>
              </a:defRPr>
            </a:lvl1pPr>
          </a:lstStyle>
          <a:p>
            <a:r>
              <a:rPr lang="fr-FR" dirty="0" smtClean="0"/>
              <a:t>Modifiez le style du titre</a:t>
            </a:r>
            <a:endParaRPr lang="fr-FR" dirty="0"/>
          </a:p>
        </p:txBody>
      </p:sp>
      <p:sp>
        <p:nvSpPr>
          <p:cNvPr id="3" name="Espace réservé du texte 2"/>
          <p:cNvSpPr>
            <a:spLocks noGrp="1"/>
          </p:cNvSpPr>
          <p:nvPr>
            <p:ph type="body" idx="1"/>
          </p:nvPr>
        </p:nvSpPr>
        <p:spPr>
          <a:xfrm>
            <a:off x="1331640" y="4869160"/>
            <a:ext cx="7272609" cy="1368128"/>
          </a:xfrm>
        </p:spPr>
        <p:txBody>
          <a:bodyPr anchor="t"/>
          <a:lstStyle>
            <a:lvl1pPr marL="0" indent="0" algn="r">
              <a:lnSpc>
                <a:spcPct val="110000"/>
              </a:lnSpc>
              <a:spcBef>
                <a:spcPts val="0"/>
              </a:spcBef>
              <a:buNone/>
              <a:defRPr sz="1600" b="0" cap="none">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dirty="0" smtClean="0"/>
              <a:t>Modifiez les styles du texte du masque</a:t>
            </a:r>
          </a:p>
        </p:txBody>
      </p:sp>
      <p:sp>
        <p:nvSpPr>
          <p:cNvPr id="5" name="Espace réservé du texte 4"/>
          <p:cNvSpPr>
            <a:spLocks noGrp="1"/>
          </p:cNvSpPr>
          <p:nvPr>
            <p:ph type="body" sz="quarter" idx="10" hasCustomPrompt="1"/>
          </p:nvPr>
        </p:nvSpPr>
        <p:spPr>
          <a:xfrm>
            <a:off x="1331014" y="2798506"/>
            <a:ext cx="7273237" cy="486478"/>
          </a:xfrm>
        </p:spPr>
        <p:txBody>
          <a:bodyPr anchor="b"/>
          <a:lstStyle>
            <a:lvl1pPr marL="0" algn="r">
              <a:lnSpc>
                <a:spcPct val="100000"/>
              </a:lnSpc>
              <a:spcBef>
                <a:spcPts val="0"/>
              </a:spcBef>
              <a:buFontTx/>
              <a:buNone/>
              <a:defRPr sz="3000" u="sng">
                <a:solidFill>
                  <a:schemeClr val="accent4"/>
                </a:solidFill>
              </a:defRPr>
            </a:lvl1pPr>
            <a:lvl2pPr marL="0">
              <a:lnSpc>
                <a:spcPct val="100000"/>
              </a:lnSpc>
              <a:spcBef>
                <a:spcPts val="0"/>
              </a:spcBef>
              <a:buFontTx/>
              <a:buNone/>
              <a:defRPr>
                <a:solidFill>
                  <a:schemeClr val="accent2"/>
                </a:solidFill>
              </a:defRPr>
            </a:lvl2pPr>
            <a:lvl3pPr marL="0" indent="0">
              <a:lnSpc>
                <a:spcPct val="100000"/>
              </a:lnSpc>
              <a:spcBef>
                <a:spcPts val="0"/>
              </a:spcBef>
              <a:buFontTx/>
              <a:buNone/>
              <a:defRPr>
                <a:solidFill>
                  <a:schemeClr val="accent2"/>
                </a:solidFill>
              </a:defRPr>
            </a:lvl3pPr>
            <a:lvl4pPr marL="0" indent="0">
              <a:lnSpc>
                <a:spcPct val="100000"/>
              </a:lnSpc>
              <a:spcBef>
                <a:spcPts val="0"/>
              </a:spcBef>
              <a:buFontTx/>
              <a:buNone/>
              <a:defRPr>
                <a:solidFill>
                  <a:schemeClr val="accent2"/>
                </a:solidFill>
              </a:defRPr>
            </a:lvl4pPr>
            <a:lvl5pPr marL="0" indent="0">
              <a:lnSpc>
                <a:spcPct val="100000"/>
              </a:lnSpc>
              <a:spcBef>
                <a:spcPts val="0"/>
              </a:spcBef>
              <a:buFontTx/>
              <a:buNone/>
              <a:defRPr>
                <a:solidFill>
                  <a:schemeClr val="accent2"/>
                </a:solidFill>
              </a:defRPr>
            </a:lvl5pPr>
          </a:lstStyle>
          <a:p>
            <a:pPr lvl="0"/>
            <a:r>
              <a:rPr lang="fr-FR" dirty="0" smtClean="0"/>
              <a:t>Partie #</a:t>
            </a:r>
            <a:endParaRPr lang="fr-FR" dirty="0"/>
          </a:p>
        </p:txBody>
      </p:sp>
      <p:pic>
        <p:nvPicPr>
          <p:cNvPr id="6" name="Image 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668344" y="404664"/>
            <a:ext cx="1080118" cy="609567"/>
          </a:xfrm>
          <a:prstGeom prst="rect">
            <a:avLst/>
          </a:prstGeom>
        </p:spPr>
      </p:pic>
    </p:spTree>
    <p:extLst>
      <p:ext uri="{BB962C8B-B14F-4D97-AF65-F5344CB8AC3E}">
        <p14:creationId xmlns:p14="http://schemas.microsoft.com/office/powerpoint/2010/main" val="423420161"/>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exte">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marL="0" indent="0">
              <a:defRPr/>
            </a:lvl1pPr>
          </a:lstStyle>
          <a:p>
            <a:r>
              <a:rPr lang="fr-FR" dirty="0" smtClean="0"/>
              <a:t>Modifiez le style du titre</a:t>
            </a:r>
            <a:endParaRPr lang="fr-FR" dirty="0"/>
          </a:p>
        </p:txBody>
      </p:sp>
      <p:sp>
        <p:nvSpPr>
          <p:cNvPr id="8" name="Espace réservé du texte 7"/>
          <p:cNvSpPr>
            <a:spLocks noGrp="1"/>
          </p:cNvSpPr>
          <p:nvPr>
            <p:ph type="body" sz="quarter" idx="12"/>
          </p:nvPr>
        </p:nvSpPr>
        <p:spPr>
          <a:xfrm>
            <a:off x="539552" y="1412776"/>
            <a:ext cx="7560840" cy="4824535"/>
          </a:xfrm>
        </p:spPr>
        <p:txBody>
          <a:bodyPr/>
          <a:lstStyle>
            <a:lvl2pPr>
              <a:defRPr>
                <a:solidFill>
                  <a:srgbClr val="373739"/>
                </a:solidFill>
              </a:defRPr>
            </a:lvl2pPr>
            <a:lvl3pPr>
              <a:defRPr>
                <a:solidFill>
                  <a:srgbClr val="373739"/>
                </a:solidFill>
              </a:defRPr>
            </a:lvl3pPr>
            <a:lvl5pPr>
              <a:defRPr>
                <a:solidFill>
                  <a:srgbClr val="373739"/>
                </a:solidFill>
              </a:defRPr>
            </a:lvl5pPr>
          </a:lstStyle>
          <a:p>
            <a:pPr lvl="0"/>
            <a:r>
              <a:rPr lang="fr-FR" dirty="0" smtClean="0"/>
              <a:t>Modifiez les styles du texte du masque</a:t>
            </a:r>
          </a:p>
          <a:p>
            <a:pPr lvl="1"/>
            <a:r>
              <a:rPr lang="fr-FR" dirty="0" smtClean="0"/>
              <a:t>Deuxième niveau</a:t>
            </a:r>
          </a:p>
          <a:p>
            <a:pPr lvl="2"/>
            <a:r>
              <a:rPr lang="fr-FR" dirty="0" smtClean="0"/>
              <a:t>Troisième niveau</a:t>
            </a:r>
          </a:p>
          <a:p>
            <a:pPr lvl="3"/>
            <a:r>
              <a:rPr lang="fr-FR" dirty="0" smtClean="0"/>
              <a:t>Quatrième niveau</a:t>
            </a:r>
          </a:p>
          <a:p>
            <a:pPr lvl="4"/>
            <a:r>
              <a:rPr lang="fr-FR" dirty="0" smtClean="0"/>
              <a:t>Cinquième niveau</a:t>
            </a:r>
            <a:endParaRPr lang="fr-FR" dirty="0"/>
          </a:p>
        </p:txBody>
      </p:sp>
    </p:spTree>
    <p:extLst>
      <p:ext uri="{BB962C8B-B14F-4D97-AF65-F5344CB8AC3E}">
        <p14:creationId xmlns:p14="http://schemas.microsoft.com/office/powerpoint/2010/main" val="707639800"/>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exte illustré">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marL="0" indent="0">
              <a:defRPr/>
            </a:lvl1pPr>
          </a:lstStyle>
          <a:p>
            <a:r>
              <a:rPr lang="fr-FR" dirty="0" smtClean="0"/>
              <a:t>Modifiez le style du titre</a:t>
            </a:r>
            <a:endParaRPr lang="fr-FR" dirty="0"/>
          </a:p>
        </p:txBody>
      </p:sp>
      <p:sp>
        <p:nvSpPr>
          <p:cNvPr id="8" name="Espace réservé du texte 7"/>
          <p:cNvSpPr>
            <a:spLocks noGrp="1"/>
          </p:cNvSpPr>
          <p:nvPr>
            <p:ph type="body" sz="quarter" idx="12"/>
          </p:nvPr>
        </p:nvSpPr>
        <p:spPr>
          <a:xfrm>
            <a:off x="539552" y="1340768"/>
            <a:ext cx="6912768" cy="4824512"/>
          </a:xfrm>
        </p:spPr>
        <p:txBody>
          <a:bodyPr/>
          <a:lstStyle>
            <a:lvl1pPr>
              <a:defRPr b="1" u="none"/>
            </a:lvl1pPr>
          </a:lstStyle>
          <a:p>
            <a:pPr lvl="0"/>
            <a:r>
              <a:rPr lang="fr-FR" dirty="0" smtClean="0"/>
              <a:t>Modifiez les styles du texte du masque</a:t>
            </a:r>
          </a:p>
          <a:p>
            <a:pPr lvl="1"/>
            <a:r>
              <a:rPr lang="fr-FR" dirty="0" smtClean="0"/>
              <a:t>Deuxième niveau</a:t>
            </a:r>
          </a:p>
          <a:p>
            <a:pPr lvl="2"/>
            <a:r>
              <a:rPr lang="fr-FR" dirty="0" smtClean="0"/>
              <a:t>Troisième niveau</a:t>
            </a:r>
          </a:p>
          <a:p>
            <a:pPr lvl="3"/>
            <a:r>
              <a:rPr lang="fr-FR" dirty="0" smtClean="0"/>
              <a:t>Quatrième niveau</a:t>
            </a:r>
          </a:p>
          <a:p>
            <a:pPr lvl="4"/>
            <a:r>
              <a:rPr lang="fr-FR" dirty="0" smtClean="0"/>
              <a:t>Cinquième niveau</a:t>
            </a:r>
            <a:endParaRPr lang="fr-FR" dirty="0"/>
          </a:p>
        </p:txBody>
      </p:sp>
    </p:spTree>
    <p:extLst>
      <p:ext uri="{BB962C8B-B14F-4D97-AF65-F5344CB8AC3E}">
        <p14:creationId xmlns:p14="http://schemas.microsoft.com/office/powerpoint/2010/main" val="1165991270"/>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pic>
        <p:nvPicPr>
          <p:cNvPr id="3" name="Picture 2"/>
          <p:cNvPicPr>
            <a:picLocks noChangeAspect="1" noChangeArrowheads="1"/>
          </p:cNvPicPr>
          <p:nvPr userDrawn="1"/>
        </p:nvPicPr>
        <p:blipFill>
          <a:blip r:embed="rId2" cstate="email">
            <a:extLst>
              <a:ext uri="{28A0092B-C50C-407E-A947-70E740481C1C}">
                <a14:useLocalDpi xmlns:a14="http://schemas.microsoft.com/office/drawing/2010/main"/>
              </a:ext>
            </a:extLst>
          </a:blip>
          <a:srcRect/>
          <a:stretch>
            <a:fillRect/>
          </a:stretch>
        </p:blipFill>
        <p:spPr bwMode="auto">
          <a:xfrm>
            <a:off x="527578" y="2276872"/>
            <a:ext cx="7550150" cy="3813175"/>
          </a:xfrm>
          <a:prstGeom prst="rect">
            <a:avLst/>
          </a:prstGeom>
          <a:noFill/>
          <a:ln>
            <a:noFill/>
          </a:ln>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281622932"/>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userDrawn="1">
  <p:cSld name="1_Ouverture">
    <p:spTree>
      <p:nvGrpSpPr>
        <p:cNvPr id="1" name=""/>
        <p:cNvGrpSpPr/>
        <p:nvPr/>
      </p:nvGrpSpPr>
      <p:grpSpPr>
        <a:xfrm>
          <a:off x="0" y="0"/>
          <a:ext cx="0" cy="0"/>
          <a:chOff x="0" y="0"/>
          <a:chExt cx="0" cy="0"/>
        </a:xfrm>
      </p:grpSpPr>
      <p:pic>
        <p:nvPicPr>
          <p:cNvPr id="5" name="Picture 2"/>
          <p:cNvPicPr>
            <a:picLocks noChangeAspect="1" noChangeArrowheads="1"/>
          </p:cNvPicPr>
          <p:nvPr userDrawn="1"/>
        </p:nvPicPr>
        <p:blipFill>
          <a:blip r:embed="rId2">
            <a:extLst>
              <a:ext uri="{28A0092B-C50C-407E-A947-70E740481C1C}">
                <a14:useLocalDpi xmlns:a14="http://schemas.microsoft.com/office/drawing/2010/main"/>
              </a:ext>
            </a:extLst>
          </a:blip>
          <a:srcRect/>
          <a:stretch>
            <a:fillRect/>
          </a:stretch>
        </p:blipFill>
        <p:spPr bwMode="auto">
          <a:xfrm>
            <a:off x="2337584" y="404664"/>
            <a:ext cx="3973807" cy="5956121"/>
          </a:xfrm>
          <a:prstGeom prst="rect">
            <a:avLst/>
          </a:prstGeom>
          <a:noFill/>
          <a:ln>
            <a:noFill/>
          </a:ln>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6" name="Image 5"/>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7668344" y="404664"/>
            <a:ext cx="1080118" cy="609567"/>
          </a:xfrm>
          <a:prstGeom prst="rect">
            <a:avLst/>
          </a:prstGeom>
        </p:spPr>
      </p:pic>
      <p:sp>
        <p:nvSpPr>
          <p:cNvPr id="15" name="Rectangle 14"/>
          <p:cNvSpPr/>
          <p:nvPr userDrawn="1"/>
        </p:nvSpPr>
        <p:spPr>
          <a:xfrm>
            <a:off x="9242871" y="6047016"/>
            <a:ext cx="184731" cy="369332"/>
          </a:xfrm>
          <a:prstGeom prst="rect">
            <a:avLst/>
          </a:prstGeom>
        </p:spPr>
        <p:txBody>
          <a:bodyPr wrap="none">
            <a:spAutoFit/>
          </a:bodyPr>
          <a:lstStyle/>
          <a:p>
            <a:endParaRPr lang="fr-FR" dirty="0"/>
          </a:p>
        </p:txBody>
      </p:sp>
      <p:sp>
        <p:nvSpPr>
          <p:cNvPr id="16" name="Rectangle 15"/>
          <p:cNvSpPr/>
          <p:nvPr userDrawn="1"/>
        </p:nvSpPr>
        <p:spPr>
          <a:xfrm>
            <a:off x="8922196" y="5991454"/>
            <a:ext cx="184731" cy="369332"/>
          </a:xfrm>
          <a:prstGeom prst="rect">
            <a:avLst/>
          </a:prstGeom>
        </p:spPr>
        <p:txBody>
          <a:bodyPr wrap="none">
            <a:spAutoFit/>
          </a:bodyPr>
          <a:lstStyle/>
          <a:p>
            <a:endParaRPr lang="fr-FR" dirty="0"/>
          </a:p>
        </p:txBody>
      </p:sp>
      <p:sp>
        <p:nvSpPr>
          <p:cNvPr id="42" name="ZoneTexte 41"/>
          <p:cNvSpPr txBox="1"/>
          <p:nvPr userDrawn="1"/>
        </p:nvSpPr>
        <p:spPr>
          <a:xfrm>
            <a:off x="8360223" y="6448546"/>
            <a:ext cx="244225" cy="115416"/>
          </a:xfrm>
          <a:prstGeom prst="rect">
            <a:avLst/>
          </a:prstGeom>
          <a:noFill/>
        </p:spPr>
        <p:txBody>
          <a:bodyPr wrap="none" lIns="36000" tIns="0" rIns="36000" bIns="0" rtlCol="0">
            <a:spAutoFit/>
          </a:bodyPr>
          <a:lstStyle/>
          <a:p>
            <a:pPr algn="r"/>
            <a:fld id="{19A54D9F-65F7-4BCB-82BD-1E3BBE6FBFA8}" type="slidenum">
              <a:rPr lang="fr-FR" sz="750" b="1" smtClean="0">
                <a:solidFill>
                  <a:schemeClr val="tx1"/>
                </a:solidFill>
              </a:rPr>
              <a:pPr algn="r"/>
              <a:t>‹N°›</a:t>
            </a:fld>
            <a:endParaRPr lang="fr-FR" sz="750" b="1" dirty="0">
              <a:solidFill>
                <a:schemeClr val="tx1"/>
              </a:solidFill>
            </a:endParaRPr>
          </a:p>
        </p:txBody>
      </p:sp>
    </p:spTree>
    <p:extLst>
      <p:ext uri="{BB962C8B-B14F-4D97-AF65-F5344CB8AC3E}">
        <p14:creationId xmlns:p14="http://schemas.microsoft.com/office/powerpoint/2010/main" val="3787123873"/>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1_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graphicFrame>
        <p:nvGraphicFramePr>
          <p:cNvPr id="4" name="Graphique 3"/>
          <p:cNvGraphicFramePr/>
          <p:nvPr userDrawn="1">
            <p:extLst>
              <p:ext uri="{D42A27DB-BD31-4B8C-83A1-F6EECF244321}">
                <p14:modId xmlns:p14="http://schemas.microsoft.com/office/powerpoint/2010/main" val="1096079390"/>
              </p:ext>
            </p:extLst>
          </p:nvPr>
        </p:nvGraphicFramePr>
        <p:xfrm>
          <a:off x="1547664" y="1844824"/>
          <a:ext cx="6096000" cy="406400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480406732"/>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image" Target="../media/image1.png"/></Relationships>
</file>

<file path=ppt/slideMasters/_rels/slideMaster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1" name="Rectangle 10"/>
          <p:cNvSpPr/>
          <p:nvPr/>
        </p:nvSpPr>
        <p:spPr>
          <a:xfrm>
            <a:off x="0" y="189235"/>
            <a:ext cx="8892480" cy="935509"/>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 name="Espace réservé du titre 1"/>
          <p:cNvSpPr>
            <a:spLocks noGrp="1"/>
          </p:cNvSpPr>
          <p:nvPr>
            <p:ph type="title"/>
          </p:nvPr>
        </p:nvSpPr>
        <p:spPr>
          <a:xfrm>
            <a:off x="539750" y="188640"/>
            <a:ext cx="6840562" cy="936104"/>
          </a:xfrm>
          <a:prstGeom prst="rect">
            <a:avLst/>
          </a:prstGeom>
        </p:spPr>
        <p:txBody>
          <a:bodyPr vert="horz" lIns="36000" tIns="0" rIns="36000" bIns="0" rtlCol="0" anchor="ctr">
            <a:noAutofit/>
          </a:bodyPr>
          <a:lstStyle/>
          <a:p>
            <a:r>
              <a:rPr lang="fr-FR" dirty="0" smtClean="0"/>
              <a:t>Titre de la </a:t>
            </a:r>
            <a:r>
              <a:rPr lang="fr-FR" dirty="0" err="1" smtClean="0"/>
              <a:t>Slide</a:t>
            </a:r>
            <a:endParaRPr lang="fr-FR" dirty="0"/>
          </a:p>
        </p:txBody>
      </p:sp>
      <p:sp>
        <p:nvSpPr>
          <p:cNvPr id="3" name="Espace réservé du texte 2"/>
          <p:cNvSpPr>
            <a:spLocks noGrp="1"/>
          </p:cNvSpPr>
          <p:nvPr>
            <p:ph type="body" idx="1"/>
          </p:nvPr>
        </p:nvSpPr>
        <p:spPr>
          <a:xfrm>
            <a:off x="539552" y="1340768"/>
            <a:ext cx="7416825" cy="4896543"/>
          </a:xfrm>
          <a:prstGeom prst="rect">
            <a:avLst/>
          </a:prstGeom>
        </p:spPr>
        <p:txBody>
          <a:bodyPr vert="horz" lIns="36000" tIns="0" rIns="36000" bIns="0" rtlCol="0">
            <a:noAutofit/>
          </a:bodyPr>
          <a:lstStyle/>
          <a:p>
            <a:pPr lvl="0"/>
            <a:r>
              <a:rPr lang="fr-FR" dirty="0" smtClean="0"/>
              <a:t>Modifiez les styles du texte du masque</a:t>
            </a:r>
          </a:p>
          <a:p>
            <a:pPr lvl="1"/>
            <a:r>
              <a:rPr lang="fr-FR" dirty="0" smtClean="0"/>
              <a:t>Deuxième niveau</a:t>
            </a:r>
          </a:p>
          <a:p>
            <a:pPr lvl="2"/>
            <a:r>
              <a:rPr lang="fr-FR" dirty="0" smtClean="0"/>
              <a:t>Troisième niveau</a:t>
            </a:r>
          </a:p>
          <a:p>
            <a:pPr lvl="3"/>
            <a:r>
              <a:rPr lang="fr-FR" dirty="0" smtClean="0"/>
              <a:t>Quatrième niveau</a:t>
            </a:r>
          </a:p>
          <a:p>
            <a:pPr lvl="4"/>
            <a:r>
              <a:rPr lang="fr-FR" dirty="0" smtClean="0"/>
              <a:t>Cinquième niveau</a:t>
            </a:r>
            <a:endParaRPr lang="fr-FR" dirty="0"/>
          </a:p>
        </p:txBody>
      </p:sp>
      <p:sp>
        <p:nvSpPr>
          <p:cNvPr id="10" name="ZoneTexte 9"/>
          <p:cNvSpPr txBox="1"/>
          <p:nvPr/>
        </p:nvSpPr>
        <p:spPr>
          <a:xfrm>
            <a:off x="8360223" y="6448546"/>
            <a:ext cx="244225" cy="115416"/>
          </a:xfrm>
          <a:prstGeom prst="rect">
            <a:avLst/>
          </a:prstGeom>
          <a:noFill/>
        </p:spPr>
        <p:txBody>
          <a:bodyPr wrap="none" lIns="36000" tIns="0" rIns="36000" bIns="0" rtlCol="0">
            <a:spAutoFit/>
          </a:bodyPr>
          <a:lstStyle/>
          <a:p>
            <a:pPr algn="r"/>
            <a:fld id="{19A54D9F-65F7-4BCB-82BD-1E3BBE6FBFA8}" type="slidenum">
              <a:rPr lang="fr-FR" sz="750" b="1" smtClean="0">
                <a:solidFill>
                  <a:schemeClr val="tx1"/>
                </a:solidFill>
              </a:rPr>
              <a:pPr algn="r"/>
              <a:t>‹N°›</a:t>
            </a:fld>
            <a:endParaRPr lang="fr-FR" sz="750" b="1" dirty="0">
              <a:solidFill>
                <a:schemeClr val="tx1"/>
              </a:solidFill>
            </a:endParaRPr>
          </a:p>
        </p:txBody>
      </p:sp>
      <p:pic>
        <p:nvPicPr>
          <p:cNvPr id="12" name="Image 11"/>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7655804" y="404728"/>
            <a:ext cx="1020652" cy="576000"/>
          </a:xfrm>
          <a:prstGeom prst="rect">
            <a:avLst/>
          </a:prstGeom>
        </p:spPr>
      </p:pic>
    </p:spTree>
    <p:extLst>
      <p:ext uri="{BB962C8B-B14F-4D97-AF65-F5344CB8AC3E}">
        <p14:creationId xmlns:p14="http://schemas.microsoft.com/office/powerpoint/2010/main" val="2898111501"/>
      </p:ext>
    </p:extLst>
  </p:cSld>
  <p:clrMap bg1="lt1" tx1="dk1" bg2="lt2" tx2="dk2" accent1="accent1" accent2="accent2" accent3="accent3" accent4="accent4" accent5="accent5" accent6="accent6" hlink="hlink" folHlink="folHlink"/>
  <p:sldLayoutIdLst>
    <p:sldLayoutId id="2147483649" r:id="rId1"/>
    <p:sldLayoutId id="2147483651" r:id="rId2"/>
    <p:sldLayoutId id="2147483650" r:id="rId3"/>
    <p:sldLayoutId id="2147483652" r:id="rId4"/>
    <p:sldLayoutId id="2147483653" r:id="rId5"/>
    <p:sldLayoutId id="2147483654" r:id="rId6"/>
    <p:sldLayoutId id="2147483655" r:id="rId7"/>
  </p:sldLayoutIdLst>
  <p:timing>
    <p:tnLst>
      <p:par>
        <p:cTn id="1" dur="indefinite" restart="never" nodeType="tmRoot"/>
      </p:par>
    </p:tnLst>
  </p:timing>
  <p:hf sldNum="0" hdr="0" dt="0"/>
  <p:txStyles>
    <p:titleStyle>
      <a:lvl1pPr marL="0" indent="0" algn="l" defTabSz="914400" rtl="0" eaLnBrk="1" latinLnBrk="0" hangingPunct="1">
        <a:spcBef>
          <a:spcPct val="0"/>
        </a:spcBef>
        <a:buNone/>
        <a:defRPr sz="2000" b="1" kern="1200" cap="all" baseline="0">
          <a:solidFill>
            <a:schemeClr val="bg1"/>
          </a:solidFill>
          <a:latin typeface="+mj-lt"/>
          <a:ea typeface="+mj-ea"/>
          <a:cs typeface="+mj-cs"/>
        </a:defRPr>
      </a:lvl1pPr>
    </p:titleStyle>
    <p:bodyStyle>
      <a:lvl1pPr marL="0" indent="0" algn="l" defTabSz="914400" rtl="0" eaLnBrk="1" latinLnBrk="0" hangingPunct="1">
        <a:lnSpc>
          <a:spcPct val="110000"/>
        </a:lnSpc>
        <a:spcBef>
          <a:spcPts val="1200"/>
        </a:spcBef>
        <a:buFontTx/>
        <a:buNone/>
        <a:defRPr sz="1800" b="1" kern="1200" cap="all" baseline="0">
          <a:solidFill>
            <a:schemeClr val="tx2"/>
          </a:solidFill>
          <a:latin typeface="+mn-lt"/>
          <a:ea typeface="+mn-ea"/>
          <a:cs typeface="+mn-cs"/>
        </a:defRPr>
      </a:lvl1pPr>
      <a:lvl2pPr marL="0" indent="0" algn="l" defTabSz="914400" rtl="0" eaLnBrk="1" latinLnBrk="0" hangingPunct="1">
        <a:lnSpc>
          <a:spcPct val="110000"/>
        </a:lnSpc>
        <a:spcBef>
          <a:spcPts val="600"/>
        </a:spcBef>
        <a:buFontTx/>
        <a:buNone/>
        <a:defRPr sz="1600" kern="1200">
          <a:solidFill>
            <a:schemeClr val="tx1"/>
          </a:solidFill>
          <a:latin typeface="+mn-lt"/>
          <a:ea typeface="+mn-ea"/>
          <a:cs typeface="+mn-cs"/>
        </a:defRPr>
      </a:lvl2pPr>
      <a:lvl3pPr marL="144000" indent="-144000" algn="l" defTabSz="914400" rtl="0" eaLnBrk="1" latinLnBrk="0" hangingPunct="1">
        <a:lnSpc>
          <a:spcPct val="110000"/>
        </a:lnSpc>
        <a:spcBef>
          <a:spcPts val="0"/>
        </a:spcBef>
        <a:buClr>
          <a:schemeClr val="tx2"/>
        </a:buClr>
        <a:buFont typeface="Symbol" panose="05050102010706020507" pitchFamily="18" charset="2"/>
        <a:buChar char="·"/>
        <a:defRPr sz="1600" b="1" kern="1200">
          <a:solidFill>
            <a:schemeClr val="tx1"/>
          </a:solidFill>
          <a:latin typeface="+mn-lt"/>
          <a:ea typeface="+mn-ea"/>
          <a:cs typeface="+mn-cs"/>
        </a:defRPr>
      </a:lvl3pPr>
      <a:lvl4pPr marL="144000" indent="-144000" algn="l" defTabSz="914400" rtl="0" eaLnBrk="1" latinLnBrk="0" hangingPunct="1">
        <a:lnSpc>
          <a:spcPct val="110000"/>
        </a:lnSpc>
        <a:spcBef>
          <a:spcPts val="0"/>
        </a:spcBef>
        <a:buFont typeface="Symbol" panose="05050102010706020507" pitchFamily="18" charset="2"/>
        <a:buChar char="·"/>
        <a:tabLst/>
        <a:defRPr sz="1600" kern="1200">
          <a:solidFill>
            <a:schemeClr val="tx2"/>
          </a:solidFill>
          <a:latin typeface="+mn-lt"/>
          <a:ea typeface="+mn-ea"/>
          <a:cs typeface="+mn-cs"/>
        </a:defRPr>
      </a:lvl4pPr>
      <a:lvl5pPr marL="288000" indent="-144000" algn="l" defTabSz="914400" rtl="0" eaLnBrk="1" latinLnBrk="0" hangingPunct="1">
        <a:lnSpc>
          <a:spcPct val="110000"/>
        </a:lnSpc>
        <a:spcBef>
          <a:spcPts val="0"/>
        </a:spcBef>
        <a:buFont typeface="Arial" panose="020B0604020202020204" pitchFamily="34" charset="0"/>
        <a:buChar char="-"/>
        <a:defRPr sz="14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1" name="Rectangle 10"/>
          <p:cNvSpPr/>
          <p:nvPr/>
        </p:nvSpPr>
        <p:spPr>
          <a:xfrm>
            <a:off x="0" y="189235"/>
            <a:ext cx="8892480" cy="935509"/>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solidFill>
                <a:prstClr val="white"/>
              </a:solidFill>
            </a:endParaRPr>
          </a:p>
        </p:txBody>
      </p:sp>
      <p:sp>
        <p:nvSpPr>
          <p:cNvPr id="2" name="Espace réservé du titre 1"/>
          <p:cNvSpPr>
            <a:spLocks noGrp="1"/>
          </p:cNvSpPr>
          <p:nvPr>
            <p:ph type="title"/>
          </p:nvPr>
        </p:nvSpPr>
        <p:spPr>
          <a:xfrm>
            <a:off x="539750" y="188640"/>
            <a:ext cx="6840562" cy="936104"/>
          </a:xfrm>
          <a:prstGeom prst="rect">
            <a:avLst/>
          </a:prstGeom>
        </p:spPr>
        <p:txBody>
          <a:bodyPr vert="horz" lIns="36000" tIns="0" rIns="36000" bIns="0" rtlCol="0" anchor="ctr">
            <a:noAutofit/>
          </a:bodyPr>
          <a:lstStyle/>
          <a:p>
            <a:r>
              <a:rPr lang="fr-FR" dirty="0" smtClean="0"/>
              <a:t>Titre de la </a:t>
            </a:r>
            <a:r>
              <a:rPr lang="fr-FR" dirty="0" err="1" smtClean="0"/>
              <a:t>Slide</a:t>
            </a:r>
            <a:endParaRPr lang="fr-FR" dirty="0"/>
          </a:p>
        </p:txBody>
      </p:sp>
      <p:sp>
        <p:nvSpPr>
          <p:cNvPr id="3" name="Espace réservé du texte 2"/>
          <p:cNvSpPr>
            <a:spLocks noGrp="1"/>
          </p:cNvSpPr>
          <p:nvPr>
            <p:ph type="body" idx="1"/>
          </p:nvPr>
        </p:nvSpPr>
        <p:spPr>
          <a:xfrm>
            <a:off x="539552" y="1340768"/>
            <a:ext cx="7416825" cy="4896543"/>
          </a:xfrm>
          <a:prstGeom prst="rect">
            <a:avLst/>
          </a:prstGeom>
        </p:spPr>
        <p:txBody>
          <a:bodyPr vert="horz" lIns="36000" tIns="0" rIns="36000" bIns="0" rtlCol="0">
            <a:noAutofit/>
          </a:bodyPr>
          <a:lstStyle/>
          <a:p>
            <a:pPr lvl="0"/>
            <a:r>
              <a:rPr lang="fr-FR" dirty="0" smtClean="0"/>
              <a:t>Modifiez les styles du texte du masque</a:t>
            </a:r>
          </a:p>
          <a:p>
            <a:pPr lvl="1"/>
            <a:r>
              <a:rPr lang="fr-FR" dirty="0" smtClean="0"/>
              <a:t>Deuxième niveau</a:t>
            </a:r>
          </a:p>
          <a:p>
            <a:pPr lvl="2"/>
            <a:r>
              <a:rPr lang="fr-FR" dirty="0" smtClean="0"/>
              <a:t>Troisième niveau</a:t>
            </a:r>
          </a:p>
          <a:p>
            <a:pPr lvl="3"/>
            <a:r>
              <a:rPr lang="fr-FR" dirty="0" smtClean="0"/>
              <a:t>Quatrième niveau</a:t>
            </a:r>
          </a:p>
          <a:p>
            <a:pPr lvl="4"/>
            <a:r>
              <a:rPr lang="fr-FR" dirty="0" smtClean="0"/>
              <a:t>Cinquième niveau</a:t>
            </a:r>
            <a:endParaRPr lang="fr-FR" dirty="0"/>
          </a:p>
        </p:txBody>
      </p:sp>
      <p:sp>
        <p:nvSpPr>
          <p:cNvPr id="10" name="ZoneTexte 9"/>
          <p:cNvSpPr txBox="1"/>
          <p:nvPr/>
        </p:nvSpPr>
        <p:spPr>
          <a:xfrm>
            <a:off x="8360223" y="6448546"/>
            <a:ext cx="244225" cy="115416"/>
          </a:xfrm>
          <a:prstGeom prst="rect">
            <a:avLst/>
          </a:prstGeom>
          <a:noFill/>
        </p:spPr>
        <p:txBody>
          <a:bodyPr wrap="none" lIns="36000" tIns="0" rIns="36000" bIns="0" rtlCol="0">
            <a:spAutoFit/>
          </a:bodyPr>
          <a:lstStyle/>
          <a:p>
            <a:pPr algn="r"/>
            <a:fld id="{19A54D9F-65F7-4BCB-82BD-1E3BBE6FBFA8}" type="slidenum">
              <a:rPr lang="fr-FR" sz="750" b="1" smtClean="0">
                <a:solidFill>
                  <a:srgbClr val="4D4D4F"/>
                </a:solidFill>
              </a:rPr>
              <a:pPr algn="r"/>
              <a:t>‹N°›</a:t>
            </a:fld>
            <a:endParaRPr lang="fr-FR" sz="750" b="1" dirty="0">
              <a:solidFill>
                <a:srgbClr val="4D4D4F"/>
              </a:solidFill>
            </a:endParaRPr>
          </a:p>
        </p:txBody>
      </p:sp>
      <p:pic>
        <p:nvPicPr>
          <p:cNvPr id="12" name="Image 1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655804" y="404728"/>
            <a:ext cx="1020652" cy="576000"/>
          </a:xfrm>
          <a:prstGeom prst="rect">
            <a:avLst/>
          </a:prstGeom>
        </p:spPr>
      </p:pic>
    </p:spTree>
    <p:extLst>
      <p:ext uri="{BB962C8B-B14F-4D97-AF65-F5344CB8AC3E}">
        <p14:creationId xmlns:p14="http://schemas.microsoft.com/office/powerpoint/2010/main" val="529594956"/>
      </p:ext>
    </p:extLst>
  </p:cSld>
  <p:clrMap bg1="lt1" tx1="dk1" bg2="lt2" tx2="dk2" accent1="accent1" accent2="accent2" accent3="accent3" accent4="accent4" accent5="accent5" accent6="accent6" hlink="hlink" folHlink="folHlink"/>
  <p:timing>
    <p:tnLst>
      <p:par>
        <p:cTn id="1" dur="indefinite" restart="never" nodeType="tmRoot"/>
      </p:par>
    </p:tnLst>
  </p:timing>
  <p:hf sldNum="0" hdr="0" dt="0"/>
  <p:txStyles>
    <p:titleStyle>
      <a:lvl1pPr marL="0" indent="0" algn="l" defTabSz="914400" rtl="0" eaLnBrk="1" latinLnBrk="0" hangingPunct="1">
        <a:spcBef>
          <a:spcPct val="0"/>
        </a:spcBef>
        <a:buNone/>
        <a:defRPr sz="2000" b="1" kern="1200" cap="all" baseline="0">
          <a:solidFill>
            <a:schemeClr val="bg1"/>
          </a:solidFill>
          <a:latin typeface="+mj-lt"/>
          <a:ea typeface="+mj-ea"/>
          <a:cs typeface="+mj-cs"/>
        </a:defRPr>
      </a:lvl1pPr>
    </p:titleStyle>
    <p:bodyStyle>
      <a:lvl1pPr marL="0" indent="0" algn="l" defTabSz="914400" rtl="0" eaLnBrk="1" latinLnBrk="0" hangingPunct="1">
        <a:lnSpc>
          <a:spcPct val="110000"/>
        </a:lnSpc>
        <a:spcBef>
          <a:spcPts val="1200"/>
        </a:spcBef>
        <a:buFontTx/>
        <a:buNone/>
        <a:defRPr sz="1800" b="1" kern="1200" cap="all" baseline="0">
          <a:solidFill>
            <a:schemeClr val="tx2"/>
          </a:solidFill>
          <a:latin typeface="+mn-lt"/>
          <a:ea typeface="+mn-ea"/>
          <a:cs typeface="+mn-cs"/>
        </a:defRPr>
      </a:lvl1pPr>
      <a:lvl2pPr marL="0" indent="0" algn="l" defTabSz="914400" rtl="0" eaLnBrk="1" latinLnBrk="0" hangingPunct="1">
        <a:lnSpc>
          <a:spcPct val="110000"/>
        </a:lnSpc>
        <a:spcBef>
          <a:spcPts val="600"/>
        </a:spcBef>
        <a:buFontTx/>
        <a:buNone/>
        <a:defRPr sz="1600" kern="1200">
          <a:solidFill>
            <a:schemeClr val="tx1"/>
          </a:solidFill>
          <a:latin typeface="+mn-lt"/>
          <a:ea typeface="+mn-ea"/>
          <a:cs typeface="+mn-cs"/>
        </a:defRPr>
      </a:lvl2pPr>
      <a:lvl3pPr marL="144000" indent="-144000" algn="l" defTabSz="914400" rtl="0" eaLnBrk="1" latinLnBrk="0" hangingPunct="1">
        <a:lnSpc>
          <a:spcPct val="110000"/>
        </a:lnSpc>
        <a:spcBef>
          <a:spcPts val="0"/>
        </a:spcBef>
        <a:buClr>
          <a:schemeClr val="tx2"/>
        </a:buClr>
        <a:buFont typeface="Symbol" panose="05050102010706020507" pitchFamily="18" charset="2"/>
        <a:buChar char="·"/>
        <a:defRPr sz="1600" b="1" kern="1200">
          <a:solidFill>
            <a:schemeClr val="tx1"/>
          </a:solidFill>
          <a:latin typeface="+mn-lt"/>
          <a:ea typeface="+mn-ea"/>
          <a:cs typeface="+mn-cs"/>
        </a:defRPr>
      </a:lvl3pPr>
      <a:lvl4pPr marL="144000" indent="-144000" algn="l" defTabSz="914400" rtl="0" eaLnBrk="1" latinLnBrk="0" hangingPunct="1">
        <a:lnSpc>
          <a:spcPct val="110000"/>
        </a:lnSpc>
        <a:spcBef>
          <a:spcPts val="0"/>
        </a:spcBef>
        <a:buFont typeface="Symbol" panose="05050102010706020507" pitchFamily="18" charset="2"/>
        <a:buChar char="·"/>
        <a:tabLst/>
        <a:defRPr sz="1600" kern="1200">
          <a:solidFill>
            <a:schemeClr val="tx2"/>
          </a:solidFill>
          <a:latin typeface="+mn-lt"/>
          <a:ea typeface="+mn-ea"/>
          <a:cs typeface="+mn-cs"/>
        </a:defRPr>
      </a:lvl4pPr>
      <a:lvl5pPr marL="288000" indent="-144000" algn="l" defTabSz="914400" rtl="0" eaLnBrk="1" latinLnBrk="0" hangingPunct="1">
        <a:lnSpc>
          <a:spcPct val="110000"/>
        </a:lnSpc>
        <a:spcBef>
          <a:spcPts val="0"/>
        </a:spcBef>
        <a:buFont typeface="Arial" panose="020B0604020202020204" pitchFamily="34" charset="0"/>
        <a:buChar char="-"/>
        <a:defRPr sz="14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0.emf"/><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image" Target="../media/image11.emf"/><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image" Target="../media/image12.emf"/><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image" Target="../media/image13.emf"/><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image" Target="../media/image15.emf"/><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1.xml"/><Relationship Id="rId1" Type="http://schemas.openxmlformats.org/officeDocument/2006/relationships/slideLayout" Target="../slideLayouts/slideLayout3.xml"/><Relationship Id="rId4" Type="http://schemas.openxmlformats.org/officeDocument/2006/relationships/image" Target="../media/image17.png"/></Relationships>
</file>

<file path=ppt/slides/_rels/slide17.xml.rels><?xml version="1.0" encoding="UTF-8" standalone="yes"?>
<Relationships xmlns="http://schemas.openxmlformats.org/package/2006/relationships"><Relationship Id="rId3" Type="http://schemas.openxmlformats.org/officeDocument/2006/relationships/image" Target="../media/image18.emf"/><Relationship Id="rId2" Type="http://schemas.openxmlformats.org/officeDocument/2006/relationships/notesSlide" Target="../notesSlides/notesSlide2.xml"/><Relationship Id="rId1" Type="http://schemas.openxmlformats.org/officeDocument/2006/relationships/slideLayout" Target="../slideLayouts/slideLayout3.xml"/><Relationship Id="rId4" Type="http://schemas.openxmlformats.org/officeDocument/2006/relationships/image" Target="../media/image19.emf"/></Relationships>
</file>

<file path=ppt/slides/_rels/slide18.xml.rels><?xml version="1.0" encoding="UTF-8" standalone="yes"?>
<Relationships xmlns="http://schemas.openxmlformats.org/package/2006/relationships"><Relationship Id="rId3" Type="http://schemas.openxmlformats.org/officeDocument/2006/relationships/image" Target="../media/image20.emf"/><Relationship Id="rId2" Type="http://schemas.openxmlformats.org/officeDocument/2006/relationships/notesSlide" Target="../notesSlides/notesSlide3.xml"/><Relationship Id="rId1" Type="http://schemas.openxmlformats.org/officeDocument/2006/relationships/slideLayout" Target="../slideLayouts/slideLayout3.xml"/><Relationship Id="rId4" Type="http://schemas.openxmlformats.org/officeDocument/2006/relationships/image" Target="../media/image21.emf"/></Relationships>
</file>

<file path=ppt/slides/_rels/slide19.xml.rels><?xml version="1.0" encoding="UTF-8" standalone="yes"?>
<Relationships xmlns="http://schemas.openxmlformats.org/package/2006/relationships"><Relationship Id="rId3" Type="http://schemas.openxmlformats.org/officeDocument/2006/relationships/image" Target="../media/image22.png"/><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23.png"/><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2" Type="http://schemas.openxmlformats.org/officeDocument/2006/relationships/image" Target="../media/image24.png"/><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2" Type="http://schemas.openxmlformats.org/officeDocument/2006/relationships/image" Target="../media/image25.png"/><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2" Type="http://schemas.openxmlformats.org/officeDocument/2006/relationships/image" Target="../media/image26.png"/><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2" Type="http://schemas.openxmlformats.org/officeDocument/2006/relationships/image" Target="../media/image27.png"/><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2" Type="http://schemas.openxmlformats.org/officeDocument/2006/relationships/image" Target="../media/image28.emf"/><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2" Type="http://schemas.openxmlformats.org/officeDocument/2006/relationships/image" Target="../media/image29.emf"/><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2" Type="http://schemas.openxmlformats.org/officeDocument/2006/relationships/image" Target="../media/image30.emf"/><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2" Type="http://schemas.openxmlformats.org/officeDocument/2006/relationships/image" Target="../media/image31.emf"/><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2" Type="http://schemas.openxmlformats.org/officeDocument/2006/relationships/image" Target="../media/image32.emf"/><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2" Type="http://schemas.openxmlformats.org/officeDocument/2006/relationships/image" Target="../media/image33.emf"/><Relationship Id="rId1" Type="http://schemas.openxmlformats.org/officeDocument/2006/relationships/slideLayout" Target="../slideLayouts/slideLayout3.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lstStyle/>
          <a:p>
            <a:pPr algn="r"/>
            <a:r>
              <a:rPr lang="fr-FR" dirty="0" smtClean="0"/>
              <a:t>EPIBAC</a:t>
            </a:r>
            <a:br>
              <a:rPr lang="fr-FR" dirty="0" smtClean="0"/>
            </a:br>
            <a:r>
              <a:rPr lang="fr-FR" dirty="0" smtClean="0"/>
              <a:t>données 2018 </a:t>
            </a:r>
            <a:br>
              <a:rPr lang="fr-FR" dirty="0" smtClean="0"/>
            </a:br>
            <a:endParaRPr lang="fr-FR" dirty="0"/>
          </a:p>
        </p:txBody>
      </p:sp>
      <p:sp>
        <p:nvSpPr>
          <p:cNvPr id="3" name="Sous-titre 2"/>
          <p:cNvSpPr>
            <a:spLocks noGrp="1"/>
          </p:cNvSpPr>
          <p:nvPr>
            <p:ph type="subTitle" idx="1"/>
          </p:nvPr>
        </p:nvSpPr>
        <p:spPr/>
        <p:txBody>
          <a:bodyPr/>
          <a:lstStyle/>
          <a:p>
            <a:pPr algn="r"/>
            <a:r>
              <a:rPr lang="fr-FR" smtClean="0"/>
              <a:t>08</a:t>
            </a:r>
            <a:r>
              <a:rPr lang="fr-FR" smtClean="0"/>
              <a:t>/10/2019</a:t>
            </a:r>
            <a:endParaRPr lang="fr-FR" dirty="0"/>
          </a:p>
        </p:txBody>
      </p:sp>
    </p:spTree>
    <p:extLst>
      <p:ext uri="{BB962C8B-B14F-4D97-AF65-F5344CB8AC3E}">
        <p14:creationId xmlns:p14="http://schemas.microsoft.com/office/powerpoint/2010/main" val="288555016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Epibac données </a:t>
            </a:r>
            <a:r>
              <a:rPr lang="fr-FR" dirty="0" smtClean="0"/>
              <a:t>2018</a:t>
            </a:r>
            <a:endParaRPr lang="fr-FR" dirty="0"/>
          </a:p>
        </p:txBody>
      </p:sp>
      <p:sp>
        <p:nvSpPr>
          <p:cNvPr id="3" name="Espace réservé du texte 2"/>
          <p:cNvSpPr>
            <a:spLocks noGrp="1"/>
          </p:cNvSpPr>
          <p:nvPr>
            <p:ph type="body" sz="quarter" idx="12"/>
          </p:nvPr>
        </p:nvSpPr>
        <p:spPr>
          <a:xfrm>
            <a:off x="323528" y="1412776"/>
            <a:ext cx="8568952" cy="4824535"/>
          </a:xfrm>
        </p:spPr>
        <p:txBody>
          <a:bodyPr/>
          <a:lstStyle/>
          <a:p>
            <a:r>
              <a:rPr lang="fr-FR" altLang="fr-FR" cap="none" dirty="0">
                <a:latin typeface="+mj-lt"/>
              </a:rPr>
              <a:t>Infections invasives – </a:t>
            </a:r>
            <a:r>
              <a:rPr lang="fr-FR" altLang="fr-FR" cap="none" dirty="0" smtClean="0">
                <a:latin typeface="+mj-lt"/>
              </a:rPr>
              <a:t>Incidence/100 </a:t>
            </a:r>
            <a:r>
              <a:rPr lang="fr-FR" altLang="fr-FR" cap="none" dirty="0">
                <a:latin typeface="+mj-lt"/>
              </a:rPr>
              <a:t>000 hab., France métropolitaine, 2003-2018</a:t>
            </a:r>
          </a:p>
          <a:p>
            <a:endParaRPr lang="fr-FR" dirty="0"/>
          </a:p>
        </p:txBody>
      </p:sp>
      <p:pic>
        <p:nvPicPr>
          <p:cNvPr id="7" name="Image 6"/>
          <p:cNvPicPr>
            <a:picLocks noChangeAspect="1"/>
          </p:cNvPicPr>
          <p:nvPr/>
        </p:nvPicPr>
        <p:blipFill>
          <a:blip r:embed="rId2"/>
          <a:stretch>
            <a:fillRect/>
          </a:stretch>
        </p:blipFill>
        <p:spPr>
          <a:xfrm>
            <a:off x="539552" y="2033479"/>
            <a:ext cx="8244408" cy="4563873"/>
          </a:xfrm>
          <a:prstGeom prst="rect">
            <a:avLst/>
          </a:prstGeom>
        </p:spPr>
      </p:pic>
    </p:spTree>
    <p:extLst>
      <p:ext uri="{BB962C8B-B14F-4D97-AF65-F5344CB8AC3E}">
        <p14:creationId xmlns:p14="http://schemas.microsoft.com/office/powerpoint/2010/main" val="164974503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Epibac données 2018</a:t>
            </a:r>
          </a:p>
        </p:txBody>
      </p:sp>
      <p:sp>
        <p:nvSpPr>
          <p:cNvPr id="3" name="Espace réservé du texte 2"/>
          <p:cNvSpPr>
            <a:spLocks noGrp="1"/>
          </p:cNvSpPr>
          <p:nvPr>
            <p:ph type="body" sz="quarter" idx="12"/>
          </p:nvPr>
        </p:nvSpPr>
        <p:spPr>
          <a:xfrm>
            <a:off x="539552" y="1412776"/>
            <a:ext cx="8064896" cy="4824535"/>
          </a:xfrm>
        </p:spPr>
        <p:txBody>
          <a:bodyPr/>
          <a:lstStyle/>
          <a:p>
            <a:r>
              <a:rPr lang="fr-FR" altLang="fr-FR" cap="none" dirty="0">
                <a:latin typeface="+mj-lt"/>
              </a:rPr>
              <a:t>Infections invasives – Nombre de cas, France métropolitaine, 2003-2018</a:t>
            </a:r>
          </a:p>
        </p:txBody>
      </p:sp>
      <p:pic>
        <p:nvPicPr>
          <p:cNvPr id="7" name="Image 6"/>
          <p:cNvPicPr>
            <a:picLocks noChangeAspect="1"/>
          </p:cNvPicPr>
          <p:nvPr/>
        </p:nvPicPr>
        <p:blipFill>
          <a:blip r:embed="rId2"/>
          <a:stretch>
            <a:fillRect/>
          </a:stretch>
        </p:blipFill>
        <p:spPr>
          <a:xfrm>
            <a:off x="539552" y="1857319"/>
            <a:ext cx="8042317" cy="4452001"/>
          </a:xfrm>
          <a:prstGeom prst="rect">
            <a:avLst/>
          </a:prstGeom>
        </p:spPr>
      </p:pic>
    </p:spTree>
    <p:extLst>
      <p:ext uri="{BB962C8B-B14F-4D97-AF65-F5344CB8AC3E}">
        <p14:creationId xmlns:p14="http://schemas.microsoft.com/office/powerpoint/2010/main" val="143976967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Epibac données </a:t>
            </a:r>
            <a:r>
              <a:rPr lang="fr-FR" dirty="0" smtClean="0"/>
              <a:t>2018</a:t>
            </a:r>
            <a:endParaRPr lang="fr-FR" dirty="0"/>
          </a:p>
        </p:txBody>
      </p:sp>
      <p:sp>
        <p:nvSpPr>
          <p:cNvPr id="3" name="Espace réservé du texte 2"/>
          <p:cNvSpPr>
            <a:spLocks noGrp="1"/>
          </p:cNvSpPr>
          <p:nvPr>
            <p:ph type="body" sz="quarter" idx="12"/>
          </p:nvPr>
        </p:nvSpPr>
        <p:spPr>
          <a:xfrm>
            <a:off x="539750" y="1268760"/>
            <a:ext cx="8352928" cy="4824535"/>
          </a:xfrm>
        </p:spPr>
        <p:txBody>
          <a:bodyPr/>
          <a:lstStyle/>
          <a:p>
            <a:r>
              <a:rPr lang="fr-FR" altLang="fr-FR" cap="none" dirty="0">
                <a:latin typeface="+mj-lt"/>
              </a:rPr>
              <a:t>Méningites – </a:t>
            </a:r>
            <a:r>
              <a:rPr lang="fr-FR" altLang="fr-FR" cap="none" dirty="0" smtClean="0">
                <a:latin typeface="+mj-lt"/>
              </a:rPr>
              <a:t>Nombre de cas, </a:t>
            </a:r>
            <a:r>
              <a:rPr lang="fr-FR" altLang="fr-FR" cap="none" dirty="0">
                <a:latin typeface="+mj-lt"/>
              </a:rPr>
              <a:t>France métropolitaine </a:t>
            </a:r>
            <a:r>
              <a:rPr lang="fr-FR" altLang="fr-FR" cap="none" dirty="0" smtClean="0">
                <a:latin typeface="+mj-lt"/>
              </a:rPr>
              <a:t>2003-2018</a:t>
            </a:r>
            <a:endParaRPr lang="fr-FR" altLang="fr-FR" cap="none" dirty="0">
              <a:latin typeface="+mj-lt"/>
            </a:endParaRPr>
          </a:p>
        </p:txBody>
      </p:sp>
      <p:pic>
        <p:nvPicPr>
          <p:cNvPr id="4" name="Image 3"/>
          <p:cNvPicPr>
            <a:picLocks noChangeAspect="1"/>
          </p:cNvPicPr>
          <p:nvPr/>
        </p:nvPicPr>
        <p:blipFill>
          <a:blip r:embed="rId2"/>
          <a:stretch>
            <a:fillRect/>
          </a:stretch>
        </p:blipFill>
        <p:spPr>
          <a:xfrm>
            <a:off x="611561" y="1647480"/>
            <a:ext cx="7344815" cy="4866724"/>
          </a:xfrm>
          <a:prstGeom prst="rect">
            <a:avLst/>
          </a:prstGeom>
        </p:spPr>
      </p:pic>
    </p:spTree>
    <p:extLst>
      <p:ext uri="{BB962C8B-B14F-4D97-AF65-F5344CB8AC3E}">
        <p14:creationId xmlns:p14="http://schemas.microsoft.com/office/powerpoint/2010/main" val="208965572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Epibac données </a:t>
            </a:r>
            <a:r>
              <a:rPr lang="fr-FR" dirty="0" smtClean="0"/>
              <a:t>2018</a:t>
            </a:r>
            <a:endParaRPr lang="fr-FR" dirty="0"/>
          </a:p>
        </p:txBody>
      </p:sp>
      <p:sp>
        <p:nvSpPr>
          <p:cNvPr id="3" name="Espace réservé du texte 2"/>
          <p:cNvSpPr>
            <a:spLocks noGrp="1"/>
          </p:cNvSpPr>
          <p:nvPr>
            <p:ph type="body" sz="quarter" idx="12"/>
          </p:nvPr>
        </p:nvSpPr>
        <p:spPr>
          <a:xfrm>
            <a:off x="539552" y="1268760"/>
            <a:ext cx="8352928" cy="4968551"/>
          </a:xfrm>
        </p:spPr>
        <p:txBody>
          <a:bodyPr/>
          <a:lstStyle/>
          <a:p>
            <a:r>
              <a:rPr lang="fr-FR" altLang="fr-FR" cap="none" dirty="0">
                <a:latin typeface="+mj-lt"/>
              </a:rPr>
              <a:t>Méningites – </a:t>
            </a:r>
            <a:r>
              <a:rPr lang="fr-FR" altLang="fr-FR" cap="none" dirty="0" smtClean="0">
                <a:latin typeface="+mj-lt"/>
              </a:rPr>
              <a:t>Incidence </a:t>
            </a:r>
            <a:r>
              <a:rPr lang="fr-FR" altLang="fr-FR" cap="none" dirty="0">
                <a:latin typeface="+mj-lt"/>
              </a:rPr>
              <a:t>/100 000 hab., France métropolitaine </a:t>
            </a:r>
            <a:r>
              <a:rPr lang="fr-FR" altLang="fr-FR" cap="none" dirty="0" smtClean="0">
                <a:latin typeface="+mj-lt"/>
              </a:rPr>
              <a:t>2003-2018</a:t>
            </a:r>
            <a:endParaRPr lang="fr-FR" altLang="fr-FR" cap="none" dirty="0">
              <a:latin typeface="+mj-lt"/>
            </a:endParaRPr>
          </a:p>
        </p:txBody>
      </p:sp>
      <p:pic>
        <p:nvPicPr>
          <p:cNvPr id="5" name="Image 4"/>
          <p:cNvPicPr>
            <a:picLocks noChangeAspect="1"/>
          </p:cNvPicPr>
          <p:nvPr/>
        </p:nvPicPr>
        <p:blipFill>
          <a:blip r:embed="rId2"/>
          <a:stretch>
            <a:fillRect/>
          </a:stretch>
        </p:blipFill>
        <p:spPr>
          <a:xfrm>
            <a:off x="395536" y="1700808"/>
            <a:ext cx="7869655" cy="5030311"/>
          </a:xfrm>
          <a:prstGeom prst="rect">
            <a:avLst/>
          </a:prstGeom>
        </p:spPr>
      </p:pic>
    </p:spTree>
    <p:extLst>
      <p:ext uri="{BB962C8B-B14F-4D97-AF65-F5344CB8AC3E}">
        <p14:creationId xmlns:p14="http://schemas.microsoft.com/office/powerpoint/2010/main" val="386706693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Epibac données </a:t>
            </a:r>
            <a:r>
              <a:rPr lang="fr-FR" dirty="0" smtClean="0"/>
              <a:t>2018</a:t>
            </a:r>
            <a:endParaRPr lang="fr-FR" dirty="0"/>
          </a:p>
        </p:txBody>
      </p:sp>
      <p:sp>
        <p:nvSpPr>
          <p:cNvPr id="3" name="Espace réservé du texte 2"/>
          <p:cNvSpPr>
            <a:spLocks noGrp="1"/>
          </p:cNvSpPr>
          <p:nvPr>
            <p:ph type="body" sz="quarter" idx="12"/>
          </p:nvPr>
        </p:nvSpPr>
        <p:spPr>
          <a:xfrm>
            <a:off x="539552" y="1412776"/>
            <a:ext cx="8352928" cy="4824535"/>
          </a:xfrm>
        </p:spPr>
        <p:txBody>
          <a:bodyPr/>
          <a:lstStyle/>
          <a:p>
            <a:r>
              <a:rPr lang="fr-FR" altLang="fr-FR" cap="none" dirty="0">
                <a:latin typeface="+mj-lt"/>
              </a:rPr>
              <a:t>Méningites - Proportion relative des bactéries responsables, </a:t>
            </a:r>
            <a:r>
              <a:rPr lang="fr-FR" altLang="fr-FR" cap="none" dirty="0" smtClean="0">
                <a:latin typeface="+mj-lt"/>
              </a:rPr>
              <a:t>France </a:t>
            </a:r>
            <a:r>
              <a:rPr lang="fr-FR" altLang="fr-FR" cap="none" dirty="0">
                <a:latin typeface="+mj-lt"/>
              </a:rPr>
              <a:t>métropolitaine </a:t>
            </a:r>
            <a:r>
              <a:rPr lang="fr-FR" altLang="fr-FR" cap="none" dirty="0" smtClean="0">
                <a:latin typeface="+mj-lt"/>
              </a:rPr>
              <a:t>2003-2018</a:t>
            </a:r>
            <a:endParaRPr lang="fr-FR" altLang="fr-FR" cap="none" dirty="0">
              <a:latin typeface="+mj-lt"/>
            </a:endParaRPr>
          </a:p>
        </p:txBody>
      </p:sp>
      <p:pic>
        <p:nvPicPr>
          <p:cNvPr id="4" name="Image 3"/>
          <p:cNvPicPr>
            <a:picLocks noChangeAspect="1"/>
          </p:cNvPicPr>
          <p:nvPr/>
        </p:nvPicPr>
        <p:blipFill>
          <a:blip r:embed="rId2"/>
          <a:stretch>
            <a:fillRect/>
          </a:stretch>
        </p:blipFill>
        <p:spPr>
          <a:xfrm>
            <a:off x="1475656" y="2087187"/>
            <a:ext cx="5976664" cy="4382888"/>
          </a:xfrm>
          <a:prstGeom prst="rect">
            <a:avLst/>
          </a:prstGeom>
        </p:spPr>
      </p:pic>
    </p:spTree>
    <p:extLst>
      <p:ext uri="{BB962C8B-B14F-4D97-AF65-F5344CB8AC3E}">
        <p14:creationId xmlns:p14="http://schemas.microsoft.com/office/powerpoint/2010/main" val="78035022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Epibac données </a:t>
            </a:r>
            <a:r>
              <a:rPr lang="fr-FR" dirty="0" smtClean="0"/>
              <a:t>2018</a:t>
            </a:r>
            <a:endParaRPr lang="fr-FR" dirty="0"/>
          </a:p>
        </p:txBody>
      </p:sp>
      <p:sp>
        <p:nvSpPr>
          <p:cNvPr id="3" name="Espace réservé du texte 2"/>
          <p:cNvSpPr>
            <a:spLocks noGrp="1"/>
          </p:cNvSpPr>
          <p:nvPr>
            <p:ph type="body" sz="quarter" idx="12"/>
          </p:nvPr>
        </p:nvSpPr>
        <p:spPr>
          <a:xfrm>
            <a:off x="539750" y="1196752"/>
            <a:ext cx="8352928" cy="4824535"/>
          </a:xfrm>
        </p:spPr>
        <p:txBody>
          <a:bodyPr/>
          <a:lstStyle/>
          <a:p>
            <a:pPr>
              <a:lnSpc>
                <a:spcPct val="80000"/>
              </a:lnSpc>
              <a:spcBef>
                <a:spcPct val="0"/>
              </a:spcBef>
            </a:pPr>
            <a:r>
              <a:rPr lang="fr-FR" altLang="fr-FR" cap="none" dirty="0">
                <a:latin typeface="+mj-lt"/>
              </a:rPr>
              <a:t>Infections invasives - </a:t>
            </a:r>
            <a:r>
              <a:rPr lang="fr-FR" altLang="fr-FR" cap="none" dirty="0" smtClean="0">
                <a:latin typeface="+mj-lt"/>
              </a:rPr>
              <a:t>Incidence/100</a:t>
            </a:r>
            <a:r>
              <a:rPr lang="fr-FR" altLang="fr-FR" cap="none" dirty="0">
                <a:latin typeface="+mj-lt"/>
              </a:rPr>
              <a:t> 000 hab. par groupe d’âge, </a:t>
            </a:r>
          </a:p>
          <a:p>
            <a:pPr>
              <a:lnSpc>
                <a:spcPct val="80000"/>
              </a:lnSpc>
              <a:spcBef>
                <a:spcPct val="0"/>
              </a:spcBef>
            </a:pPr>
            <a:r>
              <a:rPr lang="fr-FR" altLang="fr-FR" cap="none" dirty="0">
                <a:latin typeface="+mj-lt"/>
              </a:rPr>
              <a:t>France métropolitaine </a:t>
            </a:r>
            <a:r>
              <a:rPr lang="fr-FR" altLang="fr-FR" cap="none" dirty="0" smtClean="0">
                <a:latin typeface="+mj-lt"/>
              </a:rPr>
              <a:t>2018</a:t>
            </a:r>
            <a:endParaRPr lang="fr-FR" altLang="fr-FR" cap="none" dirty="0">
              <a:latin typeface="+mj-lt"/>
            </a:endParaRPr>
          </a:p>
        </p:txBody>
      </p:sp>
      <p:sp>
        <p:nvSpPr>
          <p:cNvPr id="4" name="ZoneTexte 3"/>
          <p:cNvSpPr txBox="1"/>
          <p:nvPr/>
        </p:nvSpPr>
        <p:spPr>
          <a:xfrm>
            <a:off x="323528" y="2913038"/>
            <a:ext cx="1008112" cy="1308050"/>
          </a:xfrm>
          <a:prstGeom prst="rect">
            <a:avLst/>
          </a:prstGeom>
          <a:noFill/>
        </p:spPr>
        <p:txBody>
          <a:bodyPr wrap="square" lIns="36000" tIns="0" rIns="36000" bIns="0" rtlCol="0">
            <a:spAutoFit/>
          </a:bodyPr>
          <a:lstStyle/>
          <a:p>
            <a:r>
              <a:rPr lang="fr-FR" altLang="fr-FR" sz="1200" dirty="0">
                <a:latin typeface="+mj-lt"/>
              </a:rPr>
              <a:t>Attention, les échelles en ordonnée diffèrent selon les bactéries</a:t>
            </a:r>
          </a:p>
          <a:p>
            <a:endParaRPr lang="fr-FR" sz="1300" dirty="0" smtClean="0">
              <a:solidFill>
                <a:schemeClr val="accent6"/>
              </a:solidFill>
            </a:endParaRPr>
          </a:p>
        </p:txBody>
      </p:sp>
      <p:pic>
        <p:nvPicPr>
          <p:cNvPr id="5" name="Image 4"/>
          <p:cNvPicPr>
            <a:picLocks noChangeAspect="1"/>
          </p:cNvPicPr>
          <p:nvPr/>
        </p:nvPicPr>
        <p:blipFill>
          <a:blip r:embed="rId2"/>
          <a:stretch>
            <a:fillRect/>
          </a:stretch>
        </p:blipFill>
        <p:spPr>
          <a:xfrm>
            <a:off x="1403648" y="1781417"/>
            <a:ext cx="6336704" cy="4879341"/>
          </a:xfrm>
          <a:prstGeom prst="rect">
            <a:avLst/>
          </a:prstGeom>
        </p:spPr>
      </p:pic>
    </p:spTree>
    <p:extLst>
      <p:ext uri="{BB962C8B-B14F-4D97-AF65-F5344CB8AC3E}">
        <p14:creationId xmlns:p14="http://schemas.microsoft.com/office/powerpoint/2010/main" val="364896070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Image 5"/>
          <p:cNvPicPr>
            <a:picLocks noChangeAspect="1"/>
          </p:cNvPicPr>
          <p:nvPr/>
        </p:nvPicPr>
        <p:blipFill>
          <a:blip r:embed="rId3"/>
          <a:stretch>
            <a:fillRect/>
          </a:stretch>
        </p:blipFill>
        <p:spPr>
          <a:xfrm>
            <a:off x="1331640" y="1949508"/>
            <a:ext cx="6205345" cy="3904946"/>
          </a:xfrm>
          <a:prstGeom prst="rect">
            <a:avLst/>
          </a:prstGeom>
        </p:spPr>
      </p:pic>
      <p:sp>
        <p:nvSpPr>
          <p:cNvPr id="2" name="Titre 1"/>
          <p:cNvSpPr>
            <a:spLocks noGrp="1"/>
          </p:cNvSpPr>
          <p:nvPr>
            <p:ph type="title"/>
          </p:nvPr>
        </p:nvSpPr>
        <p:spPr/>
        <p:txBody>
          <a:bodyPr/>
          <a:lstStyle/>
          <a:p>
            <a:r>
              <a:rPr lang="fr-FR" dirty="0"/>
              <a:t>Epibac données </a:t>
            </a:r>
            <a:r>
              <a:rPr lang="fr-FR" dirty="0" smtClean="0"/>
              <a:t>2018</a:t>
            </a:r>
            <a:endParaRPr lang="fr-FR" dirty="0">
              <a:solidFill>
                <a:srgbClr val="FFFF00"/>
              </a:solidFill>
            </a:endParaRPr>
          </a:p>
        </p:txBody>
      </p:sp>
      <p:sp>
        <p:nvSpPr>
          <p:cNvPr id="3" name="Espace réservé du texte 2"/>
          <p:cNvSpPr>
            <a:spLocks noGrp="1"/>
          </p:cNvSpPr>
          <p:nvPr>
            <p:ph type="body" sz="quarter" idx="12"/>
          </p:nvPr>
        </p:nvSpPr>
        <p:spPr>
          <a:xfrm>
            <a:off x="539552" y="1412776"/>
            <a:ext cx="8352928" cy="4824535"/>
          </a:xfrm>
        </p:spPr>
        <p:txBody>
          <a:bodyPr/>
          <a:lstStyle/>
          <a:p>
            <a:pPr>
              <a:lnSpc>
                <a:spcPct val="80000"/>
              </a:lnSpc>
              <a:spcBef>
                <a:spcPct val="0"/>
              </a:spcBef>
            </a:pPr>
            <a:r>
              <a:rPr lang="fr-FR" altLang="fr-FR" cap="none" dirty="0">
                <a:latin typeface="+mj-lt"/>
              </a:rPr>
              <a:t>Bactériémies isolées et méningites à pneumocoque, </a:t>
            </a:r>
            <a:r>
              <a:rPr lang="fr-FR" altLang="fr-FR" cap="none" dirty="0" smtClean="0">
                <a:latin typeface="+mj-lt"/>
              </a:rPr>
              <a:t>nombre </a:t>
            </a:r>
            <a:r>
              <a:rPr lang="fr-FR" altLang="fr-FR" cap="none" dirty="0">
                <a:latin typeface="+mj-lt"/>
              </a:rPr>
              <a:t>de cas, </a:t>
            </a:r>
          </a:p>
          <a:p>
            <a:pPr>
              <a:lnSpc>
                <a:spcPct val="80000"/>
              </a:lnSpc>
              <a:spcBef>
                <a:spcPct val="0"/>
              </a:spcBef>
            </a:pPr>
            <a:r>
              <a:rPr lang="fr-FR" altLang="fr-FR" cap="none" dirty="0">
                <a:latin typeface="+mj-lt"/>
              </a:rPr>
              <a:t>France métropolitaine </a:t>
            </a:r>
            <a:r>
              <a:rPr lang="fr-FR" altLang="fr-FR" cap="none" dirty="0" smtClean="0">
                <a:latin typeface="+mj-lt"/>
              </a:rPr>
              <a:t>2003-2018</a:t>
            </a:r>
            <a:endParaRPr lang="fr-FR" altLang="fr-FR" cap="none" dirty="0">
              <a:latin typeface="+mj-lt"/>
            </a:endParaRPr>
          </a:p>
        </p:txBody>
      </p:sp>
      <p:sp>
        <p:nvSpPr>
          <p:cNvPr id="5" name="ZoneTexte 4"/>
          <p:cNvSpPr txBox="1"/>
          <p:nvPr/>
        </p:nvSpPr>
        <p:spPr>
          <a:xfrm>
            <a:off x="899592" y="5754427"/>
            <a:ext cx="576064" cy="200055"/>
          </a:xfrm>
          <a:prstGeom prst="rect">
            <a:avLst/>
          </a:prstGeom>
          <a:noFill/>
        </p:spPr>
        <p:txBody>
          <a:bodyPr wrap="square" lIns="36000" tIns="0" rIns="36000" bIns="0" rtlCol="0">
            <a:spAutoFit/>
          </a:bodyPr>
          <a:lstStyle/>
          <a:p>
            <a:endParaRPr lang="fr-FR" sz="1300" dirty="0" smtClean="0">
              <a:solidFill>
                <a:schemeClr val="accent6"/>
              </a:solidFill>
            </a:endParaRPr>
          </a:p>
        </p:txBody>
      </p:sp>
      <p:pic>
        <p:nvPicPr>
          <p:cNvPr id="10" name="Image 9"/>
          <p:cNvPicPr>
            <a:picLocks noChangeAspect="1"/>
          </p:cNvPicPr>
          <p:nvPr/>
        </p:nvPicPr>
        <p:blipFill>
          <a:blip r:embed="rId4"/>
          <a:stretch>
            <a:fillRect/>
          </a:stretch>
        </p:blipFill>
        <p:spPr>
          <a:xfrm>
            <a:off x="1979712" y="5854454"/>
            <a:ext cx="6535478" cy="280440"/>
          </a:xfrm>
          <a:prstGeom prst="rect">
            <a:avLst/>
          </a:prstGeom>
        </p:spPr>
      </p:pic>
    </p:spTree>
    <p:extLst>
      <p:ext uri="{BB962C8B-B14F-4D97-AF65-F5344CB8AC3E}">
        <p14:creationId xmlns:p14="http://schemas.microsoft.com/office/powerpoint/2010/main" val="305403169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Epibac données </a:t>
            </a:r>
            <a:r>
              <a:rPr lang="fr-FR" dirty="0" smtClean="0"/>
              <a:t>2018</a:t>
            </a:r>
            <a:endParaRPr lang="fr-FR" dirty="0"/>
          </a:p>
        </p:txBody>
      </p:sp>
      <p:sp>
        <p:nvSpPr>
          <p:cNvPr id="3" name="Espace réservé du texte 2"/>
          <p:cNvSpPr>
            <a:spLocks noGrp="1"/>
          </p:cNvSpPr>
          <p:nvPr>
            <p:ph type="body" sz="quarter" idx="12"/>
          </p:nvPr>
        </p:nvSpPr>
        <p:spPr>
          <a:xfrm>
            <a:off x="419086" y="1415850"/>
            <a:ext cx="8496944" cy="4441677"/>
          </a:xfrm>
        </p:spPr>
        <p:txBody>
          <a:bodyPr/>
          <a:lstStyle/>
          <a:p>
            <a:pPr>
              <a:lnSpc>
                <a:spcPct val="80000"/>
              </a:lnSpc>
              <a:spcBef>
                <a:spcPct val="0"/>
              </a:spcBef>
            </a:pPr>
            <a:r>
              <a:rPr lang="fr-FR" altLang="fr-FR" cap="none" dirty="0" smtClean="0">
                <a:latin typeface="+mj-lt"/>
              </a:rPr>
              <a:t>Incidence </a:t>
            </a:r>
            <a:r>
              <a:rPr lang="fr-FR" altLang="fr-FR" cap="none" dirty="0">
                <a:latin typeface="+mj-lt"/>
              </a:rPr>
              <a:t>des méningites à pneumocoque, par classe d’âge</a:t>
            </a:r>
            <a:r>
              <a:rPr lang="fr-FR" altLang="fr-FR" cap="none" dirty="0" smtClean="0">
                <a:latin typeface="+mj-lt"/>
              </a:rPr>
              <a:t>, France </a:t>
            </a:r>
            <a:r>
              <a:rPr lang="fr-FR" altLang="fr-FR" cap="none" dirty="0">
                <a:latin typeface="+mj-lt"/>
              </a:rPr>
              <a:t>métropolitaine </a:t>
            </a:r>
            <a:r>
              <a:rPr lang="fr-FR" altLang="fr-FR" cap="none" dirty="0" smtClean="0">
                <a:latin typeface="+mj-lt"/>
              </a:rPr>
              <a:t>2008-2018</a:t>
            </a:r>
          </a:p>
          <a:p>
            <a:pPr>
              <a:lnSpc>
                <a:spcPct val="80000"/>
              </a:lnSpc>
              <a:spcBef>
                <a:spcPct val="0"/>
              </a:spcBef>
            </a:pPr>
            <a:endParaRPr lang="fr-FR" altLang="fr-FR" cap="none" dirty="0">
              <a:latin typeface="+mj-lt"/>
            </a:endParaRPr>
          </a:p>
          <a:p>
            <a:pPr>
              <a:lnSpc>
                <a:spcPct val="80000"/>
              </a:lnSpc>
              <a:spcBef>
                <a:spcPct val="0"/>
              </a:spcBef>
            </a:pPr>
            <a:endParaRPr lang="fr-FR" altLang="fr-FR" cap="none" dirty="0" smtClean="0">
              <a:latin typeface="+mj-lt"/>
            </a:endParaRPr>
          </a:p>
          <a:p>
            <a:pPr>
              <a:lnSpc>
                <a:spcPct val="80000"/>
              </a:lnSpc>
              <a:spcBef>
                <a:spcPct val="0"/>
              </a:spcBef>
            </a:pPr>
            <a:endParaRPr lang="fr-FR" altLang="fr-FR" cap="none" dirty="0">
              <a:latin typeface="+mj-lt"/>
            </a:endParaRPr>
          </a:p>
          <a:p>
            <a:pPr>
              <a:lnSpc>
                <a:spcPct val="80000"/>
              </a:lnSpc>
              <a:spcBef>
                <a:spcPct val="0"/>
              </a:spcBef>
            </a:pPr>
            <a:endParaRPr lang="fr-FR" altLang="fr-FR" cap="none" dirty="0" smtClean="0">
              <a:latin typeface="+mj-lt"/>
            </a:endParaRPr>
          </a:p>
          <a:p>
            <a:pPr>
              <a:lnSpc>
                <a:spcPct val="80000"/>
              </a:lnSpc>
              <a:spcBef>
                <a:spcPct val="0"/>
              </a:spcBef>
            </a:pPr>
            <a:endParaRPr lang="fr-FR" altLang="fr-FR" cap="none" dirty="0">
              <a:latin typeface="+mj-lt"/>
            </a:endParaRPr>
          </a:p>
          <a:p>
            <a:pPr>
              <a:lnSpc>
                <a:spcPct val="80000"/>
              </a:lnSpc>
              <a:spcBef>
                <a:spcPct val="0"/>
              </a:spcBef>
            </a:pPr>
            <a:endParaRPr lang="fr-FR" altLang="fr-FR" cap="none" dirty="0" smtClean="0">
              <a:latin typeface="+mj-lt"/>
            </a:endParaRPr>
          </a:p>
          <a:p>
            <a:pPr>
              <a:lnSpc>
                <a:spcPct val="80000"/>
              </a:lnSpc>
              <a:spcBef>
                <a:spcPct val="0"/>
              </a:spcBef>
            </a:pPr>
            <a:endParaRPr lang="fr-FR" altLang="fr-FR" cap="none" dirty="0">
              <a:latin typeface="+mj-lt"/>
            </a:endParaRPr>
          </a:p>
          <a:p>
            <a:pPr>
              <a:lnSpc>
                <a:spcPct val="80000"/>
              </a:lnSpc>
              <a:spcBef>
                <a:spcPct val="0"/>
              </a:spcBef>
            </a:pPr>
            <a:endParaRPr lang="fr-FR" altLang="fr-FR" cap="none" dirty="0" smtClean="0">
              <a:latin typeface="+mj-lt"/>
            </a:endParaRPr>
          </a:p>
          <a:p>
            <a:pPr>
              <a:lnSpc>
                <a:spcPct val="80000"/>
              </a:lnSpc>
              <a:spcBef>
                <a:spcPct val="0"/>
              </a:spcBef>
            </a:pPr>
            <a:endParaRPr lang="fr-FR" altLang="fr-FR" cap="none" dirty="0">
              <a:latin typeface="+mj-lt"/>
            </a:endParaRPr>
          </a:p>
          <a:p>
            <a:pPr>
              <a:lnSpc>
                <a:spcPct val="80000"/>
              </a:lnSpc>
              <a:spcBef>
                <a:spcPct val="0"/>
              </a:spcBef>
            </a:pPr>
            <a:r>
              <a:rPr lang="fr-FR" altLang="fr-FR" cap="none" dirty="0" smtClean="0">
                <a:latin typeface="+mj-lt"/>
              </a:rPr>
              <a:t>Incidence </a:t>
            </a:r>
            <a:r>
              <a:rPr lang="fr-FR" altLang="fr-FR" cap="none" dirty="0">
                <a:latin typeface="+mj-lt"/>
              </a:rPr>
              <a:t>des </a:t>
            </a:r>
            <a:r>
              <a:rPr lang="fr-FR" altLang="fr-FR" cap="none" dirty="0" smtClean="0">
                <a:latin typeface="+mj-lt"/>
              </a:rPr>
              <a:t>bactériémies </a:t>
            </a:r>
            <a:r>
              <a:rPr lang="fr-FR" altLang="fr-FR" kern="0" cap="none" dirty="0">
                <a:latin typeface="+mj-lt"/>
              </a:rPr>
              <a:t>sans méningite </a:t>
            </a:r>
            <a:r>
              <a:rPr lang="fr-FR" altLang="fr-FR" cap="none" dirty="0" smtClean="0">
                <a:latin typeface="+mj-lt"/>
              </a:rPr>
              <a:t>à </a:t>
            </a:r>
            <a:r>
              <a:rPr lang="fr-FR" altLang="fr-FR" cap="none" dirty="0">
                <a:latin typeface="+mj-lt"/>
              </a:rPr>
              <a:t>pneumocoque, par classe d’âge</a:t>
            </a:r>
            <a:r>
              <a:rPr lang="fr-FR" altLang="fr-FR" cap="none" dirty="0" smtClean="0">
                <a:latin typeface="+mj-lt"/>
              </a:rPr>
              <a:t>, France </a:t>
            </a:r>
            <a:r>
              <a:rPr lang="fr-FR" altLang="fr-FR" cap="none" dirty="0">
                <a:latin typeface="+mj-lt"/>
              </a:rPr>
              <a:t>métropolitaine </a:t>
            </a:r>
            <a:r>
              <a:rPr lang="fr-FR" altLang="fr-FR" cap="none" dirty="0" smtClean="0">
                <a:latin typeface="+mj-lt"/>
              </a:rPr>
              <a:t>2008-2018</a:t>
            </a:r>
          </a:p>
          <a:p>
            <a:pPr>
              <a:lnSpc>
                <a:spcPct val="80000"/>
              </a:lnSpc>
              <a:spcBef>
                <a:spcPct val="0"/>
              </a:spcBef>
            </a:pPr>
            <a:endParaRPr lang="fr-FR" altLang="fr-FR" cap="none" dirty="0">
              <a:latin typeface="+mj-lt"/>
            </a:endParaRPr>
          </a:p>
          <a:p>
            <a:pPr>
              <a:lnSpc>
                <a:spcPct val="80000"/>
              </a:lnSpc>
              <a:spcBef>
                <a:spcPct val="0"/>
              </a:spcBef>
            </a:pPr>
            <a:endParaRPr lang="fr-FR" altLang="fr-FR" cap="none" dirty="0">
              <a:latin typeface="+mj-lt"/>
            </a:endParaRPr>
          </a:p>
        </p:txBody>
      </p:sp>
      <p:sp>
        <p:nvSpPr>
          <p:cNvPr id="5" name="ZoneTexte 4"/>
          <p:cNvSpPr txBox="1"/>
          <p:nvPr/>
        </p:nvSpPr>
        <p:spPr>
          <a:xfrm>
            <a:off x="899592" y="5754427"/>
            <a:ext cx="576064" cy="200055"/>
          </a:xfrm>
          <a:prstGeom prst="rect">
            <a:avLst/>
          </a:prstGeom>
          <a:noFill/>
        </p:spPr>
        <p:txBody>
          <a:bodyPr wrap="square" lIns="36000" tIns="0" rIns="36000" bIns="0" rtlCol="0">
            <a:spAutoFit/>
          </a:bodyPr>
          <a:lstStyle/>
          <a:p>
            <a:endParaRPr lang="fr-FR" sz="1300" dirty="0" smtClean="0">
              <a:solidFill>
                <a:schemeClr val="accent6"/>
              </a:solidFill>
            </a:endParaRPr>
          </a:p>
        </p:txBody>
      </p:sp>
      <p:pic>
        <p:nvPicPr>
          <p:cNvPr id="10" name="Image 9"/>
          <p:cNvPicPr>
            <a:picLocks noChangeAspect="1"/>
          </p:cNvPicPr>
          <p:nvPr/>
        </p:nvPicPr>
        <p:blipFill>
          <a:blip r:embed="rId3"/>
          <a:stretch>
            <a:fillRect/>
          </a:stretch>
        </p:blipFill>
        <p:spPr>
          <a:xfrm>
            <a:off x="540440" y="1844824"/>
            <a:ext cx="7992000" cy="1667445"/>
          </a:xfrm>
          <a:prstGeom prst="rect">
            <a:avLst/>
          </a:prstGeom>
        </p:spPr>
      </p:pic>
      <p:pic>
        <p:nvPicPr>
          <p:cNvPr id="11" name="Image 10"/>
          <p:cNvPicPr>
            <a:picLocks noChangeAspect="1"/>
          </p:cNvPicPr>
          <p:nvPr/>
        </p:nvPicPr>
        <p:blipFill>
          <a:blip r:embed="rId4"/>
          <a:stretch>
            <a:fillRect/>
          </a:stretch>
        </p:blipFill>
        <p:spPr>
          <a:xfrm>
            <a:off x="468432" y="4329515"/>
            <a:ext cx="7992000" cy="1667445"/>
          </a:xfrm>
          <a:prstGeom prst="rect">
            <a:avLst/>
          </a:prstGeom>
        </p:spPr>
      </p:pic>
    </p:spTree>
    <p:extLst>
      <p:ext uri="{BB962C8B-B14F-4D97-AF65-F5344CB8AC3E}">
        <p14:creationId xmlns:p14="http://schemas.microsoft.com/office/powerpoint/2010/main" val="3599746446"/>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Epibac données </a:t>
            </a:r>
            <a:r>
              <a:rPr lang="fr-FR" dirty="0" smtClean="0"/>
              <a:t>2018</a:t>
            </a:r>
            <a:endParaRPr lang="fr-FR" dirty="0"/>
          </a:p>
        </p:txBody>
      </p:sp>
      <p:sp>
        <p:nvSpPr>
          <p:cNvPr id="3" name="Espace réservé du texte 2"/>
          <p:cNvSpPr>
            <a:spLocks noGrp="1"/>
          </p:cNvSpPr>
          <p:nvPr>
            <p:ph type="body" sz="quarter" idx="12"/>
          </p:nvPr>
        </p:nvSpPr>
        <p:spPr>
          <a:xfrm>
            <a:off x="395536" y="1412776"/>
            <a:ext cx="8496944" cy="4441677"/>
          </a:xfrm>
        </p:spPr>
        <p:txBody>
          <a:bodyPr/>
          <a:lstStyle/>
          <a:p>
            <a:pPr>
              <a:lnSpc>
                <a:spcPct val="80000"/>
              </a:lnSpc>
              <a:spcBef>
                <a:spcPct val="0"/>
              </a:spcBef>
            </a:pPr>
            <a:r>
              <a:rPr lang="fr-FR" altLang="fr-FR" cap="none" dirty="0" smtClean="0">
                <a:latin typeface="+mj-lt"/>
              </a:rPr>
              <a:t>Nombre de </a:t>
            </a:r>
            <a:r>
              <a:rPr lang="fr-FR" altLang="fr-FR" cap="none" dirty="0" smtClean="0">
                <a:latin typeface="+mj-lt"/>
              </a:rPr>
              <a:t>cas </a:t>
            </a:r>
            <a:r>
              <a:rPr lang="fr-FR" altLang="fr-FR" cap="none" dirty="0" smtClean="0">
                <a:latin typeface="+mj-lt"/>
              </a:rPr>
              <a:t>de méningite </a:t>
            </a:r>
            <a:r>
              <a:rPr lang="fr-FR" altLang="fr-FR" cap="none" dirty="0">
                <a:latin typeface="+mj-lt"/>
              </a:rPr>
              <a:t>à pneumocoque, par classe d’âge</a:t>
            </a:r>
            <a:r>
              <a:rPr lang="fr-FR" altLang="fr-FR" cap="none" dirty="0" smtClean="0">
                <a:latin typeface="+mj-lt"/>
              </a:rPr>
              <a:t>, France </a:t>
            </a:r>
            <a:r>
              <a:rPr lang="fr-FR" altLang="fr-FR" cap="none" dirty="0">
                <a:latin typeface="+mj-lt"/>
              </a:rPr>
              <a:t>métropolitaine </a:t>
            </a:r>
            <a:r>
              <a:rPr lang="fr-FR" altLang="fr-FR" cap="none" dirty="0" smtClean="0">
                <a:latin typeface="+mj-lt"/>
              </a:rPr>
              <a:t>2008-2018</a:t>
            </a:r>
          </a:p>
          <a:p>
            <a:pPr>
              <a:lnSpc>
                <a:spcPct val="80000"/>
              </a:lnSpc>
              <a:spcBef>
                <a:spcPct val="0"/>
              </a:spcBef>
            </a:pPr>
            <a:endParaRPr lang="fr-FR" altLang="fr-FR" cap="none" dirty="0">
              <a:latin typeface="+mj-lt"/>
            </a:endParaRPr>
          </a:p>
          <a:p>
            <a:pPr>
              <a:lnSpc>
                <a:spcPct val="80000"/>
              </a:lnSpc>
              <a:spcBef>
                <a:spcPct val="0"/>
              </a:spcBef>
            </a:pPr>
            <a:endParaRPr lang="fr-FR" altLang="fr-FR" cap="none" dirty="0" smtClean="0">
              <a:latin typeface="+mj-lt"/>
            </a:endParaRPr>
          </a:p>
          <a:p>
            <a:pPr>
              <a:lnSpc>
                <a:spcPct val="80000"/>
              </a:lnSpc>
              <a:spcBef>
                <a:spcPct val="0"/>
              </a:spcBef>
            </a:pPr>
            <a:endParaRPr lang="fr-FR" altLang="fr-FR" cap="none" dirty="0">
              <a:latin typeface="+mj-lt"/>
            </a:endParaRPr>
          </a:p>
          <a:p>
            <a:pPr>
              <a:lnSpc>
                <a:spcPct val="80000"/>
              </a:lnSpc>
              <a:spcBef>
                <a:spcPct val="0"/>
              </a:spcBef>
            </a:pPr>
            <a:endParaRPr lang="fr-FR" altLang="fr-FR" cap="none" dirty="0" smtClean="0">
              <a:latin typeface="+mj-lt"/>
            </a:endParaRPr>
          </a:p>
          <a:p>
            <a:pPr>
              <a:lnSpc>
                <a:spcPct val="80000"/>
              </a:lnSpc>
              <a:spcBef>
                <a:spcPct val="0"/>
              </a:spcBef>
            </a:pPr>
            <a:endParaRPr lang="fr-FR" altLang="fr-FR" cap="none" dirty="0">
              <a:latin typeface="+mj-lt"/>
            </a:endParaRPr>
          </a:p>
          <a:p>
            <a:pPr>
              <a:lnSpc>
                <a:spcPct val="80000"/>
              </a:lnSpc>
              <a:spcBef>
                <a:spcPct val="0"/>
              </a:spcBef>
            </a:pPr>
            <a:endParaRPr lang="fr-FR" altLang="fr-FR" cap="none" dirty="0" smtClean="0">
              <a:latin typeface="+mj-lt"/>
            </a:endParaRPr>
          </a:p>
          <a:p>
            <a:pPr>
              <a:lnSpc>
                <a:spcPct val="80000"/>
              </a:lnSpc>
              <a:spcBef>
                <a:spcPct val="0"/>
              </a:spcBef>
            </a:pPr>
            <a:endParaRPr lang="fr-FR" altLang="fr-FR" cap="none" dirty="0">
              <a:latin typeface="+mj-lt"/>
            </a:endParaRPr>
          </a:p>
          <a:p>
            <a:pPr>
              <a:lnSpc>
                <a:spcPct val="80000"/>
              </a:lnSpc>
              <a:spcBef>
                <a:spcPct val="0"/>
              </a:spcBef>
            </a:pPr>
            <a:endParaRPr lang="fr-FR" altLang="fr-FR" cap="none" dirty="0" smtClean="0">
              <a:latin typeface="+mj-lt"/>
            </a:endParaRPr>
          </a:p>
          <a:p>
            <a:pPr>
              <a:lnSpc>
                <a:spcPct val="80000"/>
              </a:lnSpc>
              <a:spcBef>
                <a:spcPct val="0"/>
              </a:spcBef>
            </a:pPr>
            <a:endParaRPr lang="fr-FR" altLang="fr-FR" cap="none" dirty="0">
              <a:latin typeface="+mj-lt"/>
            </a:endParaRPr>
          </a:p>
          <a:p>
            <a:pPr>
              <a:lnSpc>
                <a:spcPct val="80000"/>
              </a:lnSpc>
              <a:spcBef>
                <a:spcPct val="0"/>
              </a:spcBef>
            </a:pPr>
            <a:r>
              <a:rPr lang="fr-FR" altLang="fr-FR" cap="none" dirty="0" smtClean="0">
                <a:latin typeface="+mj-lt"/>
              </a:rPr>
              <a:t>Nombre de </a:t>
            </a:r>
            <a:r>
              <a:rPr lang="fr-FR" altLang="fr-FR" cap="none" dirty="0" smtClean="0">
                <a:latin typeface="+mj-lt"/>
              </a:rPr>
              <a:t>cas </a:t>
            </a:r>
            <a:r>
              <a:rPr lang="fr-FR" altLang="fr-FR" cap="none" dirty="0" smtClean="0">
                <a:latin typeface="+mj-lt"/>
              </a:rPr>
              <a:t>de bactériémies </a:t>
            </a:r>
            <a:r>
              <a:rPr lang="fr-FR" altLang="fr-FR" kern="0" cap="none" dirty="0">
                <a:latin typeface="+mj-lt"/>
              </a:rPr>
              <a:t>sans méningite </a:t>
            </a:r>
            <a:r>
              <a:rPr lang="fr-FR" altLang="fr-FR" cap="none" dirty="0" smtClean="0">
                <a:latin typeface="+mj-lt"/>
              </a:rPr>
              <a:t>à </a:t>
            </a:r>
            <a:r>
              <a:rPr lang="fr-FR" altLang="fr-FR" cap="none" dirty="0">
                <a:latin typeface="+mj-lt"/>
              </a:rPr>
              <a:t>pneumocoque, par classe d’âge</a:t>
            </a:r>
            <a:r>
              <a:rPr lang="fr-FR" altLang="fr-FR" cap="none" dirty="0" smtClean="0">
                <a:latin typeface="+mj-lt"/>
              </a:rPr>
              <a:t>, France </a:t>
            </a:r>
            <a:r>
              <a:rPr lang="fr-FR" altLang="fr-FR" cap="none" dirty="0">
                <a:latin typeface="+mj-lt"/>
              </a:rPr>
              <a:t>métropolitaine </a:t>
            </a:r>
            <a:r>
              <a:rPr lang="fr-FR" altLang="fr-FR" cap="none" dirty="0" smtClean="0">
                <a:latin typeface="+mj-lt"/>
              </a:rPr>
              <a:t>2008-2018</a:t>
            </a:r>
          </a:p>
          <a:p>
            <a:pPr>
              <a:lnSpc>
                <a:spcPct val="80000"/>
              </a:lnSpc>
              <a:spcBef>
                <a:spcPct val="0"/>
              </a:spcBef>
            </a:pPr>
            <a:endParaRPr lang="fr-FR" altLang="fr-FR" cap="none" dirty="0">
              <a:latin typeface="+mj-lt"/>
            </a:endParaRPr>
          </a:p>
          <a:p>
            <a:pPr>
              <a:lnSpc>
                <a:spcPct val="80000"/>
              </a:lnSpc>
              <a:spcBef>
                <a:spcPct val="0"/>
              </a:spcBef>
            </a:pPr>
            <a:endParaRPr lang="fr-FR" altLang="fr-FR" cap="none" dirty="0">
              <a:latin typeface="+mj-lt"/>
            </a:endParaRPr>
          </a:p>
        </p:txBody>
      </p:sp>
      <p:sp>
        <p:nvSpPr>
          <p:cNvPr id="5" name="ZoneTexte 4"/>
          <p:cNvSpPr txBox="1"/>
          <p:nvPr/>
        </p:nvSpPr>
        <p:spPr>
          <a:xfrm>
            <a:off x="899592" y="5754427"/>
            <a:ext cx="576064" cy="200055"/>
          </a:xfrm>
          <a:prstGeom prst="rect">
            <a:avLst/>
          </a:prstGeom>
          <a:noFill/>
        </p:spPr>
        <p:txBody>
          <a:bodyPr wrap="square" lIns="36000" tIns="0" rIns="36000" bIns="0" rtlCol="0">
            <a:spAutoFit/>
          </a:bodyPr>
          <a:lstStyle/>
          <a:p>
            <a:endParaRPr lang="fr-FR" sz="1300" dirty="0" smtClean="0">
              <a:solidFill>
                <a:schemeClr val="accent6"/>
              </a:solidFill>
            </a:endParaRPr>
          </a:p>
        </p:txBody>
      </p:sp>
      <p:pic>
        <p:nvPicPr>
          <p:cNvPr id="10" name="Image 9"/>
          <p:cNvPicPr>
            <a:picLocks noChangeAspect="1"/>
          </p:cNvPicPr>
          <p:nvPr/>
        </p:nvPicPr>
        <p:blipFill>
          <a:blip r:embed="rId3"/>
          <a:stretch>
            <a:fillRect/>
          </a:stretch>
        </p:blipFill>
        <p:spPr>
          <a:xfrm>
            <a:off x="468432" y="1916832"/>
            <a:ext cx="7992000" cy="1799085"/>
          </a:xfrm>
          <a:prstGeom prst="rect">
            <a:avLst/>
          </a:prstGeom>
        </p:spPr>
      </p:pic>
      <p:pic>
        <p:nvPicPr>
          <p:cNvPr id="11" name="Image 10"/>
          <p:cNvPicPr>
            <a:picLocks noChangeAspect="1"/>
          </p:cNvPicPr>
          <p:nvPr/>
        </p:nvPicPr>
        <p:blipFill>
          <a:blip r:embed="rId4"/>
          <a:stretch>
            <a:fillRect/>
          </a:stretch>
        </p:blipFill>
        <p:spPr>
          <a:xfrm>
            <a:off x="467544" y="4366219"/>
            <a:ext cx="7992000" cy="1799085"/>
          </a:xfrm>
          <a:prstGeom prst="rect">
            <a:avLst/>
          </a:prstGeom>
        </p:spPr>
      </p:pic>
    </p:spTree>
    <p:extLst>
      <p:ext uri="{BB962C8B-B14F-4D97-AF65-F5344CB8AC3E}">
        <p14:creationId xmlns:p14="http://schemas.microsoft.com/office/powerpoint/2010/main" val="2245667723"/>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Image 5"/>
          <p:cNvPicPr>
            <a:picLocks noChangeAspect="1"/>
          </p:cNvPicPr>
          <p:nvPr/>
        </p:nvPicPr>
        <p:blipFill>
          <a:blip r:embed="rId3"/>
          <a:stretch>
            <a:fillRect/>
          </a:stretch>
        </p:blipFill>
        <p:spPr>
          <a:xfrm>
            <a:off x="1194608" y="1874567"/>
            <a:ext cx="6120680" cy="3745728"/>
          </a:xfrm>
          <a:prstGeom prst="rect">
            <a:avLst/>
          </a:prstGeom>
        </p:spPr>
      </p:pic>
      <p:sp>
        <p:nvSpPr>
          <p:cNvPr id="2" name="Titre 1"/>
          <p:cNvSpPr>
            <a:spLocks noGrp="1"/>
          </p:cNvSpPr>
          <p:nvPr>
            <p:ph type="title"/>
          </p:nvPr>
        </p:nvSpPr>
        <p:spPr/>
        <p:txBody>
          <a:bodyPr/>
          <a:lstStyle/>
          <a:p>
            <a:r>
              <a:rPr lang="fr-FR" dirty="0"/>
              <a:t>Epibac données </a:t>
            </a:r>
            <a:r>
              <a:rPr lang="fr-FR" dirty="0" smtClean="0"/>
              <a:t>2018</a:t>
            </a:r>
            <a:endParaRPr lang="fr-FR" dirty="0"/>
          </a:p>
        </p:txBody>
      </p:sp>
      <p:sp>
        <p:nvSpPr>
          <p:cNvPr id="3" name="Espace réservé du texte 2"/>
          <p:cNvSpPr>
            <a:spLocks noGrp="1"/>
          </p:cNvSpPr>
          <p:nvPr>
            <p:ph type="body" sz="quarter" idx="12"/>
          </p:nvPr>
        </p:nvSpPr>
        <p:spPr>
          <a:xfrm>
            <a:off x="539552" y="1412776"/>
            <a:ext cx="8352928" cy="4824535"/>
          </a:xfrm>
        </p:spPr>
        <p:txBody>
          <a:bodyPr/>
          <a:lstStyle/>
          <a:p>
            <a:pPr>
              <a:lnSpc>
                <a:spcPct val="80000"/>
              </a:lnSpc>
              <a:spcBef>
                <a:spcPct val="0"/>
              </a:spcBef>
            </a:pPr>
            <a:r>
              <a:rPr lang="fr-FR" altLang="fr-FR" cap="none" dirty="0">
                <a:latin typeface="+mj-lt"/>
              </a:rPr>
              <a:t>Bactériémies isolées et méningites à </a:t>
            </a:r>
            <a:r>
              <a:rPr lang="fr-FR" altLang="fr-FR" cap="none" dirty="0" smtClean="0">
                <a:latin typeface="+mj-lt"/>
              </a:rPr>
              <a:t>méningocoque, nombre </a:t>
            </a:r>
            <a:r>
              <a:rPr lang="fr-FR" altLang="fr-FR" cap="none" dirty="0">
                <a:latin typeface="+mj-lt"/>
              </a:rPr>
              <a:t>de cas, </a:t>
            </a:r>
          </a:p>
          <a:p>
            <a:pPr>
              <a:lnSpc>
                <a:spcPct val="80000"/>
              </a:lnSpc>
              <a:spcBef>
                <a:spcPct val="0"/>
              </a:spcBef>
            </a:pPr>
            <a:r>
              <a:rPr lang="fr-FR" altLang="fr-FR" cap="none" dirty="0">
                <a:latin typeface="+mj-lt"/>
              </a:rPr>
              <a:t>France métropolitaine </a:t>
            </a:r>
            <a:r>
              <a:rPr lang="fr-FR" altLang="fr-FR" cap="none" dirty="0" smtClean="0">
                <a:latin typeface="+mj-lt"/>
              </a:rPr>
              <a:t>2003-2018</a:t>
            </a:r>
            <a:endParaRPr lang="fr-FR" altLang="fr-FR" cap="none" dirty="0">
              <a:latin typeface="+mj-lt"/>
            </a:endParaRPr>
          </a:p>
        </p:txBody>
      </p:sp>
      <p:grpSp>
        <p:nvGrpSpPr>
          <p:cNvPr id="13" name="Groupe 12"/>
          <p:cNvGrpSpPr/>
          <p:nvPr/>
        </p:nvGrpSpPr>
        <p:grpSpPr>
          <a:xfrm>
            <a:off x="1115616" y="5526038"/>
            <a:ext cx="432048" cy="135210"/>
            <a:chOff x="899592" y="5786850"/>
            <a:chExt cx="432048" cy="135210"/>
          </a:xfrm>
        </p:grpSpPr>
        <p:cxnSp>
          <p:nvCxnSpPr>
            <p:cNvPr id="7" name="Connecteur droit 6"/>
            <p:cNvCxnSpPr/>
            <p:nvPr/>
          </p:nvCxnSpPr>
          <p:spPr>
            <a:xfrm>
              <a:off x="899592" y="5854455"/>
              <a:ext cx="432048" cy="0"/>
            </a:xfrm>
            <a:prstGeom prst="line">
              <a:avLst/>
            </a:prstGeom>
          </p:spPr>
          <p:style>
            <a:lnRef idx="1">
              <a:schemeClr val="accent1"/>
            </a:lnRef>
            <a:fillRef idx="0">
              <a:schemeClr val="accent1"/>
            </a:fillRef>
            <a:effectRef idx="0">
              <a:schemeClr val="accent1"/>
            </a:effectRef>
            <a:fontRef idx="minor">
              <a:schemeClr val="tx1"/>
            </a:fontRef>
          </p:style>
        </p:cxnSp>
        <p:sp>
          <p:nvSpPr>
            <p:cNvPr id="9" name="Rectangle 8"/>
            <p:cNvSpPr/>
            <p:nvPr/>
          </p:nvSpPr>
          <p:spPr>
            <a:xfrm>
              <a:off x="1079612" y="5786850"/>
              <a:ext cx="72008" cy="135210"/>
            </a:xfrm>
            <a:prstGeom prst="rect">
              <a:avLst/>
            </a:prstGeom>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grpSp>
        <p:nvGrpSpPr>
          <p:cNvPr id="4" name="Groupe 3"/>
          <p:cNvGrpSpPr/>
          <p:nvPr/>
        </p:nvGrpSpPr>
        <p:grpSpPr>
          <a:xfrm>
            <a:off x="1021643" y="5445224"/>
            <a:ext cx="7150757" cy="660698"/>
            <a:chOff x="899592" y="5728054"/>
            <a:chExt cx="7150757" cy="660698"/>
          </a:xfrm>
        </p:grpSpPr>
        <p:sp>
          <p:nvSpPr>
            <p:cNvPr id="5" name="ZoneTexte 4"/>
            <p:cNvSpPr txBox="1"/>
            <p:nvPr/>
          </p:nvSpPr>
          <p:spPr>
            <a:xfrm>
              <a:off x="899592" y="5754427"/>
              <a:ext cx="576064" cy="200055"/>
            </a:xfrm>
            <a:prstGeom prst="rect">
              <a:avLst/>
            </a:prstGeom>
            <a:noFill/>
          </p:spPr>
          <p:txBody>
            <a:bodyPr wrap="square" lIns="36000" tIns="0" rIns="36000" bIns="0" rtlCol="0">
              <a:spAutoFit/>
            </a:bodyPr>
            <a:lstStyle/>
            <a:p>
              <a:endParaRPr lang="fr-FR" sz="1300" dirty="0" smtClean="0">
                <a:solidFill>
                  <a:schemeClr val="accent6"/>
                </a:solidFill>
              </a:endParaRPr>
            </a:p>
          </p:txBody>
        </p:sp>
        <p:sp>
          <p:nvSpPr>
            <p:cNvPr id="12" name="ZoneTexte 11"/>
            <p:cNvSpPr txBox="1"/>
            <p:nvPr/>
          </p:nvSpPr>
          <p:spPr>
            <a:xfrm>
              <a:off x="1619672" y="5786850"/>
              <a:ext cx="2664296" cy="161583"/>
            </a:xfrm>
            <a:prstGeom prst="rect">
              <a:avLst/>
            </a:prstGeom>
            <a:noFill/>
          </p:spPr>
          <p:txBody>
            <a:bodyPr wrap="square" lIns="36000" tIns="0" rIns="36000" bIns="0" rtlCol="0">
              <a:spAutoFit/>
            </a:bodyPr>
            <a:lstStyle/>
            <a:p>
              <a:r>
                <a:rPr lang="fr-FR" sz="1050" dirty="0" smtClean="0">
                  <a:solidFill>
                    <a:schemeClr val="accent6"/>
                  </a:solidFill>
                  <a:latin typeface="+mj-lt"/>
                </a:rPr>
                <a:t>Bactériémies non associées à un LCR(+)</a:t>
              </a:r>
            </a:p>
          </p:txBody>
        </p:sp>
        <p:grpSp>
          <p:nvGrpSpPr>
            <p:cNvPr id="16" name="Groupe 15"/>
            <p:cNvGrpSpPr/>
            <p:nvPr/>
          </p:nvGrpSpPr>
          <p:grpSpPr>
            <a:xfrm>
              <a:off x="985804" y="6088094"/>
              <a:ext cx="432048" cy="135210"/>
              <a:chOff x="1777892" y="5763747"/>
              <a:chExt cx="432048" cy="135210"/>
            </a:xfrm>
          </p:grpSpPr>
          <p:cxnSp>
            <p:nvCxnSpPr>
              <p:cNvPr id="17" name="Connecteur droit 16"/>
              <p:cNvCxnSpPr/>
              <p:nvPr/>
            </p:nvCxnSpPr>
            <p:spPr>
              <a:xfrm>
                <a:off x="1777892" y="5831352"/>
                <a:ext cx="432048" cy="0"/>
              </a:xfrm>
              <a:prstGeom prst="line">
                <a:avLst/>
              </a:prstGeom>
              <a:ln>
                <a:solidFill>
                  <a:srgbClr val="C00000"/>
                </a:solidFill>
              </a:ln>
            </p:spPr>
            <p:style>
              <a:lnRef idx="1">
                <a:schemeClr val="accent1"/>
              </a:lnRef>
              <a:fillRef idx="0">
                <a:schemeClr val="accent1"/>
              </a:fillRef>
              <a:effectRef idx="0">
                <a:schemeClr val="accent1"/>
              </a:effectRef>
              <a:fontRef idx="minor">
                <a:schemeClr val="tx1"/>
              </a:fontRef>
            </p:style>
          </p:cxnSp>
          <p:sp>
            <p:nvSpPr>
              <p:cNvPr id="18" name="Rectangle 17"/>
              <p:cNvSpPr/>
              <p:nvPr/>
            </p:nvSpPr>
            <p:spPr>
              <a:xfrm>
                <a:off x="1957912" y="5763747"/>
                <a:ext cx="72008" cy="135210"/>
              </a:xfrm>
              <a:prstGeom prst="rect">
                <a:avLst/>
              </a:prstGeom>
              <a:solidFill>
                <a:srgbClr val="C00000"/>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cxnSp>
          <p:nvCxnSpPr>
            <p:cNvPr id="20" name="Connecteur droit 19"/>
            <p:cNvCxnSpPr/>
            <p:nvPr/>
          </p:nvCxnSpPr>
          <p:spPr>
            <a:xfrm>
              <a:off x="4489897" y="5830259"/>
              <a:ext cx="432048" cy="0"/>
            </a:xfrm>
            <a:prstGeom prst="line">
              <a:avLst/>
            </a:prstGeom>
            <a:ln>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23" name="Connecteur droit 22"/>
            <p:cNvCxnSpPr/>
            <p:nvPr/>
          </p:nvCxnSpPr>
          <p:spPr>
            <a:xfrm>
              <a:off x="4489897" y="6128812"/>
              <a:ext cx="432048" cy="0"/>
            </a:xfrm>
            <a:prstGeom prst="line">
              <a:avLst/>
            </a:prstGeom>
            <a:ln>
              <a:solidFill>
                <a:srgbClr val="0000FF"/>
              </a:solidFill>
            </a:ln>
          </p:spPr>
          <p:style>
            <a:lnRef idx="1">
              <a:schemeClr val="accent1"/>
            </a:lnRef>
            <a:fillRef idx="0">
              <a:schemeClr val="accent1"/>
            </a:fillRef>
            <a:effectRef idx="0">
              <a:schemeClr val="accent1"/>
            </a:effectRef>
            <a:fontRef idx="minor">
              <a:schemeClr val="tx1"/>
            </a:fontRef>
          </p:style>
        </p:cxnSp>
        <p:sp>
          <p:nvSpPr>
            <p:cNvPr id="25" name="ZoneTexte 24"/>
            <p:cNvSpPr txBox="1"/>
            <p:nvPr/>
          </p:nvSpPr>
          <p:spPr>
            <a:xfrm>
              <a:off x="1619672" y="6065587"/>
              <a:ext cx="3024336" cy="323165"/>
            </a:xfrm>
            <a:prstGeom prst="rect">
              <a:avLst/>
            </a:prstGeom>
            <a:noFill/>
          </p:spPr>
          <p:txBody>
            <a:bodyPr wrap="square" lIns="36000" tIns="0" rIns="36000" bIns="0" rtlCol="0">
              <a:spAutoFit/>
            </a:bodyPr>
            <a:lstStyle/>
            <a:p>
              <a:r>
                <a:rPr lang="fr-FR" sz="1050" dirty="0" smtClean="0">
                  <a:solidFill>
                    <a:schemeClr val="accent6"/>
                  </a:solidFill>
                  <a:latin typeface="+mj-lt"/>
                </a:rPr>
                <a:t>Bactériémies non associées à un LCR(+) – </a:t>
              </a:r>
            </a:p>
            <a:p>
              <a:r>
                <a:rPr lang="fr-FR" sz="1050" i="1" dirty="0" err="1" smtClean="0">
                  <a:solidFill>
                    <a:schemeClr val="accent6"/>
                  </a:solidFill>
                  <a:latin typeface="+mj-lt"/>
                </a:rPr>
                <a:t>N</a:t>
              </a:r>
              <a:r>
                <a:rPr lang="fr-FR" sz="1050" i="1" baseline="30000" dirty="0" err="1" smtClean="0">
                  <a:solidFill>
                    <a:schemeClr val="accent6"/>
                  </a:solidFill>
                  <a:latin typeface="+mj-lt"/>
                </a:rPr>
                <a:t>elle</a:t>
              </a:r>
              <a:r>
                <a:rPr lang="fr-FR" sz="1050" i="1" dirty="0" smtClean="0">
                  <a:solidFill>
                    <a:schemeClr val="accent6"/>
                  </a:solidFill>
                  <a:latin typeface="+mj-lt"/>
                </a:rPr>
                <a:t> définition</a:t>
              </a:r>
            </a:p>
          </p:txBody>
        </p:sp>
        <p:sp>
          <p:nvSpPr>
            <p:cNvPr id="26" name="ZoneTexte 25"/>
            <p:cNvSpPr txBox="1"/>
            <p:nvPr/>
          </p:nvSpPr>
          <p:spPr>
            <a:xfrm>
              <a:off x="5008336" y="5728054"/>
              <a:ext cx="2664296" cy="161583"/>
            </a:xfrm>
            <a:prstGeom prst="rect">
              <a:avLst/>
            </a:prstGeom>
            <a:noFill/>
          </p:spPr>
          <p:txBody>
            <a:bodyPr wrap="square" lIns="36000" tIns="0" rIns="36000" bIns="0" rtlCol="0">
              <a:spAutoFit/>
            </a:bodyPr>
            <a:lstStyle/>
            <a:p>
              <a:r>
                <a:rPr lang="fr-FR" sz="1050" dirty="0" smtClean="0">
                  <a:solidFill>
                    <a:schemeClr val="accent6"/>
                  </a:solidFill>
                  <a:latin typeface="+mj-lt"/>
                </a:rPr>
                <a:t>Méningites</a:t>
              </a:r>
            </a:p>
          </p:txBody>
        </p:sp>
        <p:sp>
          <p:nvSpPr>
            <p:cNvPr id="28" name="ZoneTexte 27"/>
            <p:cNvSpPr txBox="1"/>
            <p:nvPr/>
          </p:nvSpPr>
          <p:spPr>
            <a:xfrm>
              <a:off x="5026013" y="6052401"/>
              <a:ext cx="3024336" cy="161583"/>
            </a:xfrm>
            <a:prstGeom prst="rect">
              <a:avLst/>
            </a:prstGeom>
            <a:noFill/>
          </p:spPr>
          <p:txBody>
            <a:bodyPr wrap="square" lIns="36000" tIns="0" rIns="36000" bIns="0" rtlCol="0">
              <a:spAutoFit/>
            </a:bodyPr>
            <a:lstStyle/>
            <a:p>
              <a:r>
                <a:rPr lang="fr-FR" sz="1050" dirty="0" smtClean="0">
                  <a:solidFill>
                    <a:schemeClr val="accent6"/>
                  </a:solidFill>
                  <a:latin typeface="+mj-lt"/>
                </a:rPr>
                <a:t>Méningites - </a:t>
              </a:r>
              <a:r>
                <a:rPr lang="fr-FR" sz="1050" i="1" dirty="0" err="1" smtClean="0">
                  <a:solidFill>
                    <a:schemeClr val="accent6"/>
                  </a:solidFill>
                  <a:latin typeface="+mj-lt"/>
                </a:rPr>
                <a:t>N</a:t>
              </a:r>
              <a:r>
                <a:rPr lang="fr-FR" sz="1050" i="1" baseline="30000" dirty="0" err="1" smtClean="0">
                  <a:solidFill>
                    <a:schemeClr val="accent6"/>
                  </a:solidFill>
                  <a:latin typeface="+mj-lt"/>
                </a:rPr>
                <a:t>elle</a:t>
              </a:r>
              <a:r>
                <a:rPr lang="fr-FR" sz="1050" i="1" dirty="0" smtClean="0">
                  <a:solidFill>
                    <a:schemeClr val="accent6"/>
                  </a:solidFill>
                  <a:latin typeface="+mj-lt"/>
                </a:rPr>
                <a:t> définition</a:t>
              </a:r>
            </a:p>
          </p:txBody>
        </p:sp>
        <p:sp>
          <p:nvSpPr>
            <p:cNvPr id="14" name="Losange 13"/>
            <p:cNvSpPr/>
            <p:nvPr/>
          </p:nvSpPr>
          <p:spPr>
            <a:xfrm>
              <a:off x="4588194" y="5733256"/>
              <a:ext cx="189735" cy="194006"/>
            </a:xfrm>
            <a:prstGeom prst="diamond">
              <a:avLst/>
            </a:prstGeom>
            <a:solidFill>
              <a:schemeClr val="accent4">
                <a:lumMod val="50000"/>
              </a:schemeClr>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5" name="Losange 14"/>
            <p:cNvSpPr/>
            <p:nvPr/>
          </p:nvSpPr>
          <p:spPr>
            <a:xfrm>
              <a:off x="4609907" y="6030455"/>
              <a:ext cx="192028" cy="196714"/>
            </a:xfrm>
            <a:prstGeom prst="diamond">
              <a:avLst/>
            </a:prstGeom>
            <a:solidFill>
              <a:srgbClr val="0000FF"/>
            </a:solidFill>
            <a:ln>
              <a:solidFill>
                <a:srgbClr val="0000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spTree>
    <p:extLst>
      <p:ext uri="{BB962C8B-B14F-4D97-AF65-F5344CB8AC3E}">
        <p14:creationId xmlns:p14="http://schemas.microsoft.com/office/powerpoint/2010/main" val="329877916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4"/>
          <p:cNvSpPr>
            <a:spLocks noGrp="1"/>
          </p:cNvSpPr>
          <p:nvPr>
            <p:ph type="title"/>
          </p:nvPr>
        </p:nvSpPr>
        <p:spPr>
          <a:xfrm>
            <a:off x="1331640" y="3428998"/>
            <a:ext cx="7416824" cy="1296145"/>
          </a:xfrm>
        </p:spPr>
        <p:txBody>
          <a:bodyPr/>
          <a:lstStyle/>
          <a:p>
            <a:pPr algn="r"/>
            <a:r>
              <a:rPr lang="fr-FR" dirty="0" smtClean="0"/>
              <a:t>Méthode</a:t>
            </a:r>
            <a:endParaRPr lang="fr-FR" dirty="0"/>
          </a:p>
        </p:txBody>
      </p:sp>
      <p:sp>
        <p:nvSpPr>
          <p:cNvPr id="7" name="Espace réservé du texte 6"/>
          <p:cNvSpPr>
            <a:spLocks noGrp="1"/>
          </p:cNvSpPr>
          <p:nvPr>
            <p:ph type="body" sz="quarter" idx="10"/>
          </p:nvPr>
        </p:nvSpPr>
        <p:spPr>
          <a:xfrm>
            <a:off x="1331014" y="2798506"/>
            <a:ext cx="7417450" cy="486478"/>
          </a:xfrm>
        </p:spPr>
        <p:txBody>
          <a:bodyPr/>
          <a:lstStyle/>
          <a:p>
            <a:pPr algn="r"/>
            <a:r>
              <a:rPr lang="fr-FR" dirty="0" smtClean="0"/>
              <a:t>PARTIE 1</a:t>
            </a:r>
            <a:endParaRPr lang="fr-FR" dirty="0"/>
          </a:p>
        </p:txBody>
      </p:sp>
    </p:spTree>
    <p:extLst>
      <p:ext uri="{BB962C8B-B14F-4D97-AF65-F5344CB8AC3E}">
        <p14:creationId xmlns:p14="http://schemas.microsoft.com/office/powerpoint/2010/main" val="3977987635"/>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Image 7"/>
          <p:cNvPicPr>
            <a:picLocks noChangeAspect="1"/>
          </p:cNvPicPr>
          <p:nvPr/>
        </p:nvPicPr>
        <p:blipFill>
          <a:blip r:embed="rId2"/>
          <a:stretch>
            <a:fillRect/>
          </a:stretch>
        </p:blipFill>
        <p:spPr>
          <a:xfrm>
            <a:off x="827584" y="1968881"/>
            <a:ext cx="6552728" cy="4086922"/>
          </a:xfrm>
          <a:prstGeom prst="rect">
            <a:avLst/>
          </a:prstGeom>
        </p:spPr>
      </p:pic>
      <p:sp>
        <p:nvSpPr>
          <p:cNvPr id="2" name="Titre 1"/>
          <p:cNvSpPr>
            <a:spLocks noGrp="1"/>
          </p:cNvSpPr>
          <p:nvPr>
            <p:ph type="title"/>
          </p:nvPr>
        </p:nvSpPr>
        <p:spPr/>
        <p:txBody>
          <a:bodyPr/>
          <a:lstStyle/>
          <a:p>
            <a:r>
              <a:rPr lang="fr-FR" dirty="0"/>
              <a:t>Epibac données </a:t>
            </a:r>
            <a:r>
              <a:rPr lang="fr-FR" dirty="0" smtClean="0"/>
              <a:t>2018</a:t>
            </a:r>
            <a:endParaRPr lang="fr-FR" dirty="0"/>
          </a:p>
        </p:txBody>
      </p:sp>
      <p:sp>
        <p:nvSpPr>
          <p:cNvPr id="3" name="Espace réservé du texte 2"/>
          <p:cNvSpPr>
            <a:spLocks noGrp="1"/>
          </p:cNvSpPr>
          <p:nvPr>
            <p:ph type="body" sz="quarter" idx="12"/>
          </p:nvPr>
        </p:nvSpPr>
        <p:spPr>
          <a:xfrm>
            <a:off x="539552" y="1412776"/>
            <a:ext cx="8352928" cy="4824535"/>
          </a:xfrm>
        </p:spPr>
        <p:txBody>
          <a:bodyPr/>
          <a:lstStyle/>
          <a:p>
            <a:pPr>
              <a:lnSpc>
                <a:spcPct val="80000"/>
              </a:lnSpc>
              <a:spcBef>
                <a:spcPct val="0"/>
              </a:spcBef>
            </a:pPr>
            <a:r>
              <a:rPr lang="fr-FR" altLang="fr-FR" cap="none" dirty="0">
                <a:latin typeface="+mj-lt"/>
              </a:rPr>
              <a:t>Bactériémies isolées et méningites </a:t>
            </a:r>
            <a:r>
              <a:rPr lang="fr-FR" altLang="fr-FR" cap="none" dirty="0" smtClean="0">
                <a:latin typeface="+mj-lt"/>
              </a:rPr>
              <a:t>à </a:t>
            </a:r>
            <a:r>
              <a:rPr lang="fr-FR" altLang="fr-FR" i="1" cap="none" dirty="0" smtClean="0">
                <a:latin typeface="+mj-lt"/>
              </a:rPr>
              <a:t>Haemophilus influenzae</a:t>
            </a:r>
            <a:r>
              <a:rPr lang="fr-FR" altLang="fr-FR" cap="none" dirty="0" smtClean="0">
                <a:latin typeface="+mj-lt"/>
              </a:rPr>
              <a:t>, nombre </a:t>
            </a:r>
            <a:r>
              <a:rPr lang="fr-FR" altLang="fr-FR" cap="none" dirty="0">
                <a:latin typeface="+mj-lt"/>
              </a:rPr>
              <a:t>de cas, </a:t>
            </a:r>
            <a:r>
              <a:rPr lang="fr-FR" altLang="fr-FR" cap="none" dirty="0" smtClean="0">
                <a:latin typeface="+mj-lt"/>
              </a:rPr>
              <a:t>France </a:t>
            </a:r>
            <a:r>
              <a:rPr lang="fr-FR" altLang="fr-FR" cap="none" dirty="0">
                <a:latin typeface="+mj-lt"/>
              </a:rPr>
              <a:t>métropolitaine </a:t>
            </a:r>
            <a:r>
              <a:rPr lang="fr-FR" altLang="fr-FR" cap="none" dirty="0" smtClean="0">
                <a:latin typeface="+mj-lt"/>
              </a:rPr>
              <a:t>2003-2018</a:t>
            </a:r>
            <a:endParaRPr lang="fr-FR" altLang="fr-FR" cap="none" dirty="0">
              <a:latin typeface="+mj-lt"/>
            </a:endParaRPr>
          </a:p>
        </p:txBody>
      </p:sp>
      <p:grpSp>
        <p:nvGrpSpPr>
          <p:cNvPr id="21" name="Groupe 20"/>
          <p:cNvGrpSpPr/>
          <p:nvPr/>
        </p:nvGrpSpPr>
        <p:grpSpPr>
          <a:xfrm>
            <a:off x="1331640" y="6037056"/>
            <a:ext cx="6535051" cy="194006"/>
            <a:chOff x="1331640" y="5827282"/>
            <a:chExt cx="6535051" cy="194006"/>
          </a:xfrm>
        </p:grpSpPr>
        <p:cxnSp>
          <p:nvCxnSpPr>
            <p:cNvPr id="7" name="Connecteur droit 6"/>
            <p:cNvCxnSpPr/>
            <p:nvPr/>
          </p:nvCxnSpPr>
          <p:spPr>
            <a:xfrm>
              <a:off x="1331640" y="5924285"/>
              <a:ext cx="360040" cy="0"/>
            </a:xfrm>
            <a:prstGeom prst="line">
              <a:avLst/>
            </a:prstGeom>
          </p:spPr>
          <p:style>
            <a:lnRef idx="1">
              <a:schemeClr val="accent1"/>
            </a:lnRef>
            <a:fillRef idx="0">
              <a:schemeClr val="accent1"/>
            </a:fillRef>
            <a:effectRef idx="0">
              <a:schemeClr val="accent1"/>
            </a:effectRef>
            <a:fontRef idx="minor">
              <a:schemeClr val="tx1"/>
            </a:fontRef>
          </p:style>
        </p:cxnSp>
        <p:sp>
          <p:nvSpPr>
            <p:cNvPr id="9" name="Rectangle 8"/>
            <p:cNvSpPr/>
            <p:nvPr/>
          </p:nvSpPr>
          <p:spPr>
            <a:xfrm>
              <a:off x="1475656" y="5856680"/>
              <a:ext cx="72008" cy="135210"/>
            </a:xfrm>
            <a:prstGeom prst="rect">
              <a:avLst/>
            </a:prstGeom>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5" name="ZoneTexte 24"/>
            <p:cNvSpPr txBox="1"/>
            <p:nvPr/>
          </p:nvSpPr>
          <p:spPr>
            <a:xfrm>
              <a:off x="1813731" y="5843494"/>
              <a:ext cx="3024336" cy="161583"/>
            </a:xfrm>
            <a:prstGeom prst="rect">
              <a:avLst/>
            </a:prstGeom>
            <a:noFill/>
          </p:spPr>
          <p:txBody>
            <a:bodyPr wrap="square" lIns="36000" tIns="0" rIns="36000" bIns="0" rtlCol="0">
              <a:spAutoFit/>
            </a:bodyPr>
            <a:lstStyle/>
            <a:p>
              <a:r>
                <a:rPr lang="fr-FR" sz="1050" dirty="0" smtClean="0">
                  <a:solidFill>
                    <a:schemeClr val="accent6"/>
                  </a:solidFill>
                  <a:latin typeface="+mj-lt"/>
                </a:rPr>
                <a:t>Bactériémies non associées à un LCR(+) </a:t>
              </a:r>
            </a:p>
          </p:txBody>
        </p:sp>
        <p:sp>
          <p:nvSpPr>
            <p:cNvPr id="26" name="ZoneTexte 25"/>
            <p:cNvSpPr txBox="1"/>
            <p:nvPr/>
          </p:nvSpPr>
          <p:spPr>
            <a:xfrm>
              <a:off x="5202395" y="5843494"/>
              <a:ext cx="2664296" cy="161583"/>
            </a:xfrm>
            <a:prstGeom prst="rect">
              <a:avLst/>
            </a:prstGeom>
            <a:noFill/>
          </p:spPr>
          <p:txBody>
            <a:bodyPr wrap="square" lIns="36000" tIns="0" rIns="36000" bIns="0" rtlCol="0">
              <a:spAutoFit/>
            </a:bodyPr>
            <a:lstStyle/>
            <a:p>
              <a:r>
                <a:rPr lang="fr-FR" sz="1050" dirty="0" smtClean="0">
                  <a:solidFill>
                    <a:schemeClr val="accent6"/>
                  </a:solidFill>
                  <a:latin typeface="+mj-lt"/>
                </a:rPr>
                <a:t>Méningites</a:t>
              </a:r>
            </a:p>
          </p:txBody>
        </p:sp>
        <p:grpSp>
          <p:nvGrpSpPr>
            <p:cNvPr id="6" name="Groupe 5"/>
            <p:cNvGrpSpPr/>
            <p:nvPr/>
          </p:nvGrpSpPr>
          <p:grpSpPr>
            <a:xfrm>
              <a:off x="4683956" y="5827282"/>
              <a:ext cx="432048" cy="194006"/>
              <a:chOff x="4489897" y="5733256"/>
              <a:chExt cx="432048" cy="194006"/>
            </a:xfrm>
          </p:grpSpPr>
          <p:cxnSp>
            <p:nvCxnSpPr>
              <p:cNvPr id="20" name="Connecteur droit 19"/>
              <p:cNvCxnSpPr/>
              <p:nvPr/>
            </p:nvCxnSpPr>
            <p:spPr>
              <a:xfrm>
                <a:off x="4489897" y="5830259"/>
                <a:ext cx="432048" cy="0"/>
              </a:xfrm>
              <a:prstGeom prst="line">
                <a:avLst/>
              </a:prstGeom>
              <a:ln>
                <a:solidFill>
                  <a:srgbClr val="002060"/>
                </a:solidFill>
              </a:ln>
            </p:spPr>
            <p:style>
              <a:lnRef idx="1">
                <a:schemeClr val="accent1"/>
              </a:lnRef>
              <a:fillRef idx="0">
                <a:schemeClr val="accent1"/>
              </a:fillRef>
              <a:effectRef idx="0">
                <a:schemeClr val="accent1"/>
              </a:effectRef>
              <a:fontRef idx="minor">
                <a:schemeClr val="tx1"/>
              </a:fontRef>
            </p:style>
          </p:cxnSp>
          <p:sp>
            <p:nvSpPr>
              <p:cNvPr id="14" name="Losange 13"/>
              <p:cNvSpPr/>
              <p:nvPr/>
            </p:nvSpPr>
            <p:spPr>
              <a:xfrm>
                <a:off x="4588194" y="5733256"/>
                <a:ext cx="189735" cy="194006"/>
              </a:xfrm>
              <a:prstGeom prst="diamond">
                <a:avLst/>
              </a:prstGeom>
              <a:solidFill>
                <a:schemeClr val="accent4">
                  <a:lumMod val="50000"/>
                </a:schemeClr>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grpSp>
    </p:spTree>
    <p:extLst>
      <p:ext uri="{BB962C8B-B14F-4D97-AF65-F5344CB8AC3E}">
        <p14:creationId xmlns:p14="http://schemas.microsoft.com/office/powerpoint/2010/main" val="1192745655"/>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Epibac données </a:t>
            </a:r>
            <a:r>
              <a:rPr lang="fr-FR" dirty="0" smtClean="0"/>
              <a:t>2018</a:t>
            </a:r>
            <a:endParaRPr lang="fr-FR" dirty="0"/>
          </a:p>
        </p:txBody>
      </p:sp>
      <p:sp>
        <p:nvSpPr>
          <p:cNvPr id="3" name="Espace réservé du texte 2"/>
          <p:cNvSpPr>
            <a:spLocks noGrp="1"/>
          </p:cNvSpPr>
          <p:nvPr>
            <p:ph type="body" sz="quarter" idx="12"/>
          </p:nvPr>
        </p:nvSpPr>
        <p:spPr>
          <a:xfrm>
            <a:off x="539552" y="1412776"/>
            <a:ext cx="8352928" cy="4824535"/>
          </a:xfrm>
        </p:spPr>
        <p:txBody>
          <a:bodyPr/>
          <a:lstStyle/>
          <a:p>
            <a:pPr>
              <a:lnSpc>
                <a:spcPct val="80000"/>
              </a:lnSpc>
              <a:spcBef>
                <a:spcPct val="0"/>
              </a:spcBef>
            </a:pPr>
            <a:r>
              <a:rPr lang="fr-FR" altLang="fr-FR" cap="none" dirty="0">
                <a:latin typeface="+mj-lt"/>
              </a:rPr>
              <a:t>Bactériémies isolées et méningites </a:t>
            </a:r>
            <a:r>
              <a:rPr lang="fr-FR" altLang="fr-FR" cap="none" dirty="0" smtClean="0">
                <a:latin typeface="+mj-lt"/>
              </a:rPr>
              <a:t>à </a:t>
            </a:r>
            <a:r>
              <a:rPr lang="fr-FR" altLang="fr-FR" cap="none" dirty="0">
                <a:latin typeface="+mj-lt"/>
              </a:rPr>
              <a:t>Streptocoque du groupe A</a:t>
            </a:r>
            <a:r>
              <a:rPr lang="fr-FR" altLang="fr-FR" cap="none" dirty="0" smtClean="0">
                <a:latin typeface="+mj-lt"/>
              </a:rPr>
              <a:t>, nombre </a:t>
            </a:r>
            <a:r>
              <a:rPr lang="fr-FR" altLang="fr-FR" cap="none" dirty="0">
                <a:latin typeface="+mj-lt"/>
              </a:rPr>
              <a:t>de cas, </a:t>
            </a:r>
            <a:r>
              <a:rPr lang="fr-FR" altLang="fr-FR" cap="none" dirty="0" smtClean="0">
                <a:latin typeface="+mj-lt"/>
              </a:rPr>
              <a:t>France </a:t>
            </a:r>
            <a:r>
              <a:rPr lang="fr-FR" altLang="fr-FR" cap="none" dirty="0">
                <a:latin typeface="+mj-lt"/>
              </a:rPr>
              <a:t>métropolitaine </a:t>
            </a:r>
            <a:r>
              <a:rPr lang="fr-FR" altLang="fr-FR" cap="none" dirty="0" smtClean="0">
                <a:latin typeface="+mj-lt"/>
              </a:rPr>
              <a:t>2003-2018</a:t>
            </a:r>
            <a:endParaRPr lang="fr-FR" altLang="fr-FR" cap="none" dirty="0">
              <a:latin typeface="+mj-lt"/>
            </a:endParaRPr>
          </a:p>
        </p:txBody>
      </p:sp>
      <p:grpSp>
        <p:nvGrpSpPr>
          <p:cNvPr id="21" name="Groupe 20"/>
          <p:cNvGrpSpPr/>
          <p:nvPr/>
        </p:nvGrpSpPr>
        <p:grpSpPr>
          <a:xfrm>
            <a:off x="1331640" y="5827282"/>
            <a:ext cx="6535051" cy="194006"/>
            <a:chOff x="1331640" y="5827282"/>
            <a:chExt cx="6535051" cy="194006"/>
          </a:xfrm>
        </p:grpSpPr>
        <p:cxnSp>
          <p:nvCxnSpPr>
            <p:cNvPr id="7" name="Connecteur droit 6"/>
            <p:cNvCxnSpPr/>
            <p:nvPr/>
          </p:nvCxnSpPr>
          <p:spPr>
            <a:xfrm>
              <a:off x="1331640" y="5924285"/>
              <a:ext cx="360040" cy="0"/>
            </a:xfrm>
            <a:prstGeom prst="line">
              <a:avLst/>
            </a:prstGeom>
          </p:spPr>
          <p:style>
            <a:lnRef idx="1">
              <a:schemeClr val="accent1"/>
            </a:lnRef>
            <a:fillRef idx="0">
              <a:schemeClr val="accent1"/>
            </a:fillRef>
            <a:effectRef idx="0">
              <a:schemeClr val="accent1"/>
            </a:effectRef>
            <a:fontRef idx="minor">
              <a:schemeClr val="tx1"/>
            </a:fontRef>
          </p:style>
        </p:cxnSp>
        <p:sp>
          <p:nvSpPr>
            <p:cNvPr id="9" name="Rectangle 8"/>
            <p:cNvSpPr/>
            <p:nvPr/>
          </p:nvSpPr>
          <p:spPr>
            <a:xfrm>
              <a:off x="1475656" y="5856680"/>
              <a:ext cx="72008" cy="135210"/>
            </a:xfrm>
            <a:prstGeom prst="rect">
              <a:avLst/>
            </a:prstGeom>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5" name="ZoneTexte 24"/>
            <p:cNvSpPr txBox="1"/>
            <p:nvPr/>
          </p:nvSpPr>
          <p:spPr>
            <a:xfrm>
              <a:off x="1813731" y="5843494"/>
              <a:ext cx="3024336" cy="161583"/>
            </a:xfrm>
            <a:prstGeom prst="rect">
              <a:avLst/>
            </a:prstGeom>
            <a:noFill/>
          </p:spPr>
          <p:txBody>
            <a:bodyPr wrap="square" lIns="36000" tIns="0" rIns="36000" bIns="0" rtlCol="0">
              <a:spAutoFit/>
            </a:bodyPr>
            <a:lstStyle/>
            <a:p>
              <a:r>
                <a:rPr lang="fr-FR" sz="1050" dirty="0" smtClean="0">
                  <a:solidFill>
                    <a:schemeClr val="accent6"/>
                  </a:solidFill>
                  <a:latin typeface="+mj-lt"/>
                </a:rPr>
                <a:t>Bactériémies non associées à un LCR(+) </a:t>
              </a:r>
            </a:p>
          </p:txBody>
        </p:sp>
        <p:sp>
          <p:nvSpPr>
            <p:cNvPr id="26" name="ZoneTexte 25"/>
            <p:cNvSpPr txBox="1"/>
            <p:nvPr/>
          </p:nvSpPr>
          <p:spPr>
            <a:xfrm>
              <a:off x="5202395" y="5843494"/>
              <a:ext cx="2664296" cy="161583"/>
            </a:xfrm>
            <a:prstGeom prst="rect">
              <a:avLst/>
            </a:prstGeom>
            <a:noFill/>
          </p:spPr>
          <p:txBody>
            <a:bodyPr wrap="square" lIns="36000" tIns="0" rIns="36000" bIns="0" rtlCol="0">
              <a:spAutoFit/>
            </a:bodyPr>
            <a:lstStyle/>
            <a:p>
              <a:r>
                <a:rPr lang="fr-FR" sz="1050" dirty="0" smtClean="0">
                  <a:solidFill>
                    <a:schemeClr val="accent6"/>
                  </a:solidFill>
                  <a:latin typeface="+mj-lt"/>
                </a:rPr>
                <a:t>Méningites</a:t>
              </a:r>
            </a:p>
          </p:txBody>
        </p:sp>
        <p:grpSp>
          <p:nvGrpSpPr>
            <p:cNvPr id="6" name="Groupe 5"/>
            <p:cNvGrpSpPr/>
            <p:nvPr/>
          </p:nvGrpSpPr>
          <p:grpSpPr>
            <a:xfrm>
              <a:off x="4683956" y="5827282"/>
              <a:ext cx="432048" cy="194006"/>
              <a:chOff x="4489897" y="5733256"/>
              <a:chExt cx="432048" cy="194006"/>
            </a:xfrm>
          </p:grpSpPr>
          <p:cxnSp>
            <p:nvCxnSpPr>
              <p:cNvPr id="20" name="Connecteur droit 19"/>
              <p:cNvCxnSpPr/>
              <p:nvPr/>
            </p:nvCxnSpPr>
            <p:spPr>
              <a:xfrm>
                <a:off x="4489897" y="5830259"/>
                <a:ext cx="432048" cy="0"/>
              </a:xfrm>
              <a:prstGeom prst="line">
                <a:avLst/>
              </a:prstGeom>
              <a:ln>
                <a:solidFill>
                  <a:srgbClr val="002060"/>
                </a:solidFill>
              </a:ln>
            </p:spPr>
            <p:style>
              <a:lnRef idx="1">
                <a:schemeClr val="accent1"/>
              </a:lnRef>
              <a:fillRef idx="0">
                <a:schemeClr val="accent1"/>
              </a:fillRef>
              <a:effectRef idx="0">
                <a:schemeClr val="accent1"/>
              </a:effectRef>
              <a:fontRef idx="minor">
                <a:schemeClr val="tx1"/>
              </a:fontRef>
            </p:style>
          </p:cxnSp>
          <p:sp>
            <p:nvSpPr>
              <p:cNvPr id="14" name="Losange 13"/>
              <p:cNvSpPr/>
              <p:nvPr/>
            </p:nvSpPr>
            <p:spPr>
              <a:xfrm>
                <a:off x="4588194" y="5733256"/>
                <a:ext cx="189735" cy="194006"/>
              </a:xfrm>
              <a:prstGeom prst="diamond">
                <a:avLst/>
              </a:prstGeom>
              <a:solidFill>
                <a:schemeClr val="accent4">
                  <a:lumMod val="50000"/>
                </a:schemeClr>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grpSp>
      <p:pic>
        <p:nvPicPr>
          <p:cNvPr id="5" name="Image 4"/>
          <p:cNvPicPr>
            <a:picLocks noChangeAspect="1"/>
          </p:cNvPicPr>
          <p:nvPr/>
        </p:nvPicPr>
        <p:blipFill>
          <a:blip r:embed="rId2"/>
          <a:stretch>
            <a:fillRect/>
          </a:stretch>
        </p:blipFill>
        <p:spPr>
          <a:xfrm>
            <a:off x="539552" y="2183584"/>
            <a:ext cx="6840760" cy="3373642"/>
          </a:xfrm>
          <a:prstGeom prst="rect">
            <a:avLst/>
          </a:prstGeom>
        </p:spPr>
      </p:pic>
    </p:spTree>
    <p:extLst>
      <p:ext uri="{BB962C8B-B14F-4D97-AF65-F5344CB8AC3E}">
        <p14:creationId xmlns:p14="http://schemas.microsoft.com/office/powerpoint/2010/main" val="2075049167"/>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 4"/>
          <p:cNvPicPr>
            <a:picLocks noChangeAspect="1"/>
          </p:cNvPicPr>
          <p:nvPr/>
        </p:nvPicPr>
        <p:blipFill>
          <a:blip r:embed="rId2"/>
          <a:stretch>
            <a:fillRect/>
          </a:stretch>
        </p:blipFill>
        <p:spPr>
          <a:xfrm>
            <a:off x="755576" y="2005460"/>
            <a:ext cx="6624736" cy="3997096"/>
          </a:xfrm>
          <a:prstGeom prst="rect">
            <a:avLst/>
          </a:prstGeom>
        </p:spPr>
      </p:pic>
      <p:sp>
        <p:nvSpPr>
          <p:cNvPr id="2" name="Titre 1"/>
          <p:cNvSpPr>
            <a:spLocks noGrp="1"/>
          </p:cNvSpPr>
          <p:nvPr>
            <p:ph type="title"/>
          </p:nvPr>
        </p:nvSpPr>
        <p:spPr/>
        <p:txBody>
          <a:bodyPr/>
          <a:lstStyle/>
          <a:p>
            <a:r>
              <a:rPr lang="fr-FR" dirty="0"/>
              <a:t>Epibac données </a:t>
            </a:r>
            <a:r>
              <a:rPr lang="fr-FR" dirty="0" smtClean="0"/>
              <a:t>2018</a:t>
            </a:r>
            <a:endParaRPr lang="fr-FR" dirty="0"/>
          </a:p>
        </p:txBody>
      </p:sp>
      <p:sp>
        <p:nvSpPr>
          <p:cNvPr id="3" name="Espace réservé du texte 2"/>
          <p:cNvSpPr>
            <a:spLocks noGrp="1"/>
          </p:cNvSpPr>
          <p:nvPr>
            <p:ph type="body" sz="quarter" idx="12"/>
          </p:nvPr>
        </p:nvSpPr>
        <p:spPr>
          <a:xfrm>
            <a:off x="539552" y="1412776"/>
            <a:ext cx="8352928" cy="4824535"/>
          </a:xfrm>
        </p:spPr>
        <p:txBody>
          <a:bodyPr/>
          <a:lstStyle/>
          <a:p>
            <a:pPr>
              <a:lnSpc>
                <a:spcPct val="80000"/>
              </a:lnSpc>
              <a:spcBef>
                <a:spcPct val="0"/>
              </a:spcBef>
            </a:pPr>
            <a:r>
              <a:rPr lang="fr-FR" altLang="fr-FR" cap="none" dirty="0">
                <a:latin typeface="+mj-lt"/>
              </a:rPr>
              <a:t>Bactériémies isolées et méningites </a:t>
            </a:r>
            <a:r>
              <a:rPr lang="fr-FR" altLang="fr-FR" cap="none" dirty="0" smtClean="0">
                <a:latin typeface="+mj-lt"/>
              </a:rPr>
              <a:t>à </a:t>
            </a:r>
            <a:r>
              <a:rPr lang="fr-FR" altLang="fr-FR" cap="none" dirty="0">
                <a:latin typeface="+mj-lt"/>
              </a:rPr>
              <a:t>Streptocoque du groupe </a:t>
            </a:r>
            <a:r>
              <a:rPr lang="fr-FR" altLang="fr-FR" cap="none" dirty="0" smtClean="0">
                <a:latin typeface="+mj-lt"/>
              </a:rPr>
              <a:t>B, nombre </a:t>
            </a:r>
            <a:r>
              <a:rPr lang="fr-FR" altLang="fr-FR" cap="none" dirty="0">
                <a:latin typeface="+mj-lt"/>
              </a:rPr>
              <a:t>de cas, </a:t>
            </a:r>
            <a:r>
              <a:rPr lang="fr-FR" altLang="fr-FR" cap="none" dirty="0" smtClean="0">
                <a:latin typeface="+mj-lt"/>
              </a:rPr>
              <a:t>France </a:t>
            </a:r>
            <a:r>
              <a:rPr lang="fr-FR" altLang="fr-FR" cap="none" dirty="0">
                <a:latin typeface="+mj-lt"/>
              </a:rPr>
              <a:t>métropolitaine </a:t>
            </a:r>
            <a:r>
              <a:rPr lang="fr-FR" altLang="fr-FR" cap="none" dirty="0" smtClean="0">
                <a:latin typeface="+mj-lt"/>
              </a:rPr>
              <a:t>2003-2018</a:t>
            </a:r>
            <a:endParaRPr lang="fr-FR" altLang="fr-FR" cap="none" dirty="0">
              <a:latin typeface="+mj-lt"/>
            </a:endParaRPr>
          </a:p>
        </p:txBody>
      </p:sp>
      <p:grpSp>
        <p:nvGrpSpPr>
          <p:cNvPr id="21" name="Groupe 20"/>
          <p:cNvGrpSpPr/>
          <p:nvPr/>
        </p:nvGrpSpPr>
        <p:grpSpPr>
          <a:xfrm>
            <a:off x="1331640" y="5978824"/>
            <a:ext cx="6535051" cy="194006"/>
            <a:chOff x="1331640" y="5827282"/>
            <a:chExt cx="6535051" cy="194006"/>
          </a:xfrm>
        </p:grpSpPr>
        <p:cxnSp>
          <p:nvCxnSpPr>
            <p:cNvPr id="7" name="Connecteur droit 6"/>
            <p:cNvCxnSpPr/>
            <p:nvPr/>
          </p:nvCxnSpPr>
          <p:spPr>
            <a:xfrm>
              <a:off x="1331640" y="5924285"/>
              <a:ext cx="360040" cy="0"/>
            </a:xfrm>
            <a:prstGeom prst="line">
              <a:avLst/>
            </a:prstGeom>
          </p:spPr>
          <p:style>
            <a:lnRef idx="1">
              <a:schemeClr val="accent1"/>
            </a:lnRef>
            <a:fillRef idx="0">
              <a:schemeClr val="accent1"/>
            </a:fillRef>
            <a:effectRef idx="0">
              <a:schemeClr val="accent1"/>
            </a:effectRef>
            <a:fontRef idx="minor">
              <a:schemeClr val="tx1"/>
            </a:fontRef>
          </p:style>
        </p:cxnSp>
        <p:sp>
          <p:nvSpPr>
            <p:cNvPr id="9" name="Rectangle 8"/>
            <p:cNvSpPr/>
            <p:nvPr/>
          </p:nvSpPr>
          <p:spPr>
            <a:xfrm>
              <a:off x="1475656" y="5856680"/>
              <a:ext cx="72008" cy="135210"/>
            </a:xfrm>
            <a:prstGeom prst="rect">
              <a:avLst/>
            </a:prstGeom>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5" name="ZoneTexte 24"/>
            <p:cNvSpPr txBox="1"/>
            <p:nvPr/>
          </p:nvSpPr>
          <p:spPr>
            <a:xfrm>
              <a:off x="1813731" y="5843494"/>
              <a:ext cx="3024336" cy="161583"/>
            </a:xfrm>
            <a:prstGeom prst="rect">
              <a:avLst/>
            </a:prstGeom>
            <a:noFill/>
          </p:spPr>
          <p:txBody>
            <a:bodyPr wrap="square" lIns="36000" tIns="0" rIns="36000" bIns="0" rtlCol="0">
              <a:spAutoFit/>
            </a:bodyPr>
            <a:lstStyle/>
            <a:p>
              <a:r>
                <a:rPr lang="fr-FR" sz="1050" dirty="0" smtClean="0">
                  <a:solidFill>
                    <a:schemeClr val="accent6"/>
                  </a:solidFill>
                  <a:latin typeface="+mj-lt"/>
                </a:rPr>
                <a:t>Bactériémies non associées à un LCR(+) </a:t>
              </a:r>
            </a:p>
          </p:txBody>
        </p:sp>
        <p:sp>
          <p:nvSpPr>
            <p:cNvPr id="26" name="ZoneTexte 25"/>
            <p:cNvSpPr txBox="1"/>
            <p:nvPr/>
          </p:nvSpPr>
          <p:spPr>
            <a:xfrm>
              <a:off x="5202395" y="5843494"/>
              <a:ext cx="2664296" cy="161583"/>
            </a:xfrm>
            <a:prstGeom prst="rect">
              <a:avLst/>
            </a:prstGeom>
            <a:noFill/>
          </p:spPr>
          <p:txBody>
            <a:bodyPr wrap="square" lIns="36000" tIns="0" rIns="36000" bIns="0" rtlCol="0">
              <a:spAutoFit/>
            </a:bodyPr>
            <a:lstStyle/>
            <a:p>
              <a:r>
                <a:rPr lang="fr-FR" sz="1050" dirty="0" smtClean="0">
                  <a:solidFill>
                    <a:schemeClr val="accent6"/>
                  </a:solidFill>
                  <a:latin typeface="+mj-lt"/>
                </a:rPr>
                <a:t>Méningites</a:t>
              </a:r>
            </a:p>
          </p:txBody>
        </p:sp>
        <p:grpSp>
          <p:nvGrpSpPr>
            <p:cNvPr id="6" name="Groupe 5"/>
            <p:cNvGrpSpPr/>
            <p:nvPr/>
          </p:nvGrpSpPr>
          <p:grpSpPr>
            <a:xfrm>
              <a:off x="4683956" y="5827282"/>
              <a:ext cx="432048" cy="194006"/>
              <a:chOff x="4489897" y="5733256"/>
              <a:chExt cx="432048" cy="194006"/>
            </a:xfrm>
          </p:grpSpPr>
          <p:cxnSp>
            <p:nvCxnSpPr>
              <p:cNvPr id="20" name="Connecteur droit 19"/>
              <p:cNvCxnSpPr/>
              <p:nvPr/>
            </p:nvCxnSpPr>
            <p:spPr>
              <a:xfrm>
                <a:off x="4489897" y="5830259"/>
                <a:ext cx="432048" cy="0"/>
              </a:xfrm>
              <a:prstGeom prst="line">
                <a:avLst/>
              </a:prstGeom>
              <a:ln>
                <a:solidFill>
                  <a:srgbClr val="002060"/>
                </a:solidFill>
              </a:ln>
            </p:spPr>
            <p:style>
              <a:lnRef idx="1">
                <a:schemeClr val="accent1"/>
              </a:lnRef>
              <a:fillRef idx="0">
                <a:schemeClr val="accent1"/>
              </a:fillRef>
              <a:effectRef idx="0">
                <a:schemeClr val="accent1"/>
              </a:effectRef>
              <a:fontRef idx="minor">
                <a:schemeClr val="tx1"/>
              </a:fontRef>
            </p:style>
          </p:cxnSp>
          <p:sp>
            <p:nvSpPr>
              <p:cNvPr id="14" name="Losange 13"/>
              <p:cNvSpPr/>
              <p:nvPr/>
            </p:nvSpPr>
            <p:spPr>
              <a:xfrm>
                <a:off x="4588194" y="5733256"/>
                <a:ext cx="189735" cy="194006"/>
              </a:xfrm>
              <a:prstGeom prst="diamond">
                <a:avLst/>
              </a:prstGeom>
              <a:solidFill>
                <a:schemeClr val="accent4">
                  <a:lumMod val="50000"/>
                </a:schemeClr>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grpSp>
    </p:spTree>
    <p:extLst>
      <p:ext uri="{BB962C8B-B14F-4D97-AF65-F5344CB8AC3E}">
        <p14:creationId xmlns:p14="http://schemas.microsoft.com/office/powerpoint/2010/main" val="1005984734"/>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Epibac données </a:t>
            </a:r>
            <a:r>
              <a:rPr lang="fr-FR" dirty="0" smtClean="0"/>
              <a:t>2018</a:t>
            </a:r>
            <a:endParaRPr lang="fr-FR" dirty="0"/>
          </a:p>
        </p:txBody>
      </p:sp>
      <p:sp>
        <p:nvSpPr>
          <p:cNvPr id="3" name="Espace réservé du texte 2"/>
          <p:cNvSpPr>
            <a:spLocks noGrp="1"/>
          </p:cNvSpPr>
          <p:nvPr>
            <p:ph type="body" sz="quarter" idx="12"/>
          </p:nvPr>
        </p:nvSpPr>
        <p:spPr>
          <a:xfrm>
            <a:off x="539552" y="1268760"/>
            <a:ext cx="7560840" cy="4824535"/>
          </a:xfrm>
        </p:spPr>
        <p:txBody>
          <a:bodyPr/>
          <a:lstStyle/>
          <a:p>
            <a:r>
              <a:rPr lang="fr-FR" cap="none" dirty="0" smtClean="0">
                <a:latin typeface="+mj-lt"/>
              </a:rPr>
              <a:t>Incidence¤ </a:t>
            </a:r>
            <a:r>
              <a:rPr lang="fr-FR" cap="none" dirty="0">
                <a:latin typeface="+mj-lt"/>
              </a:rPr>
              <a:t>des infections invasives néonatales précoces et tardives à </a:t>
            </a:r>
            <a:r>
              <a:rPr lang="fr-FR" altLang="fr-FR" cap="none" dirty="0">
                <a:latin typeface="+mj-lt"/>
              </a:rPr>
              <a:t>Streptocoque du groupe B, </a:t>
            </a:r>
            <a:r>
              <a:rPr lang="fr-FR" cap="none" dirty="0">
                <a:latin typeface="+mj-lt"/>
              </a:rPr>
              <a:t>France métropolitaine </a:t>
            </a:r>
            <a:r>
              <a:rPr lang="fr-FR" cap="none" dirty="0" smtClean="0">
                <a:latin typeface="+mj-lt"/>
              </a:rPr>
              <a:t>1996-2018</a:t>
            </a:r>
            <a:endParaRPr lang="fr-FR" cap="none" dirty="0">
              <a:latin typeface="+mj-lt"/>
            </a:endParaRPr>
          </a:p>
          <a:p>
            <a:endParaRPr lang="fr-FR" dirty="0"/>
          </a:p>
        </p:txBody>
      </p:sp>
      <p:sp>
        <p:nvSpPr>
          <p:cNvPr id="5" name="Rectangle 4"/>
          <p:cNvSpPr/>
          <p:nvPr/>
        </p:nvSpPr>
        <p:spPr>
          <a:xfrm>
            <a:off x="1336067" y="6319387"/>
            <a:ext cx="5386632" cy="276999"/>
          </a:xfrm>
          <a:prstGeom prst="rect">
            <a:avLst/>
          </a:prstGeom>
        </p:spPr>
        <p:txBody>
          <a:bodyPr wrap="square">
            <a:spAutoFit/>
          </a:bodyPr>
          <a:lstStyle/>
          <a:p>
            <a:r>
              <a:rPr lang="fr-FR" sz="1200" dirty="0">
                <a:latin typeface="+mj-lt"/>
              </a:rPr>
              <a:t>¤</a:t>
            </a:r>
            <a:r>
              <a:rPr lang="fr-FR" sz="1200" dirty="0" smtClean="0">
                <a:latin typeface="+mj-lt"/>
              </a:rPr>
              <a:t>redressé </a:t>
            </a:r>
            <a:r>
              <a:rPr lang="fr-FR" sz="1200" dirty="0">
                <a:latin typeface="+mj-lt"/>
              </a:rPr>
              <a:t>pour la couverture, non corrigé pour l’exhaustivité</a:t>
            </a:r>
          </a:p>
        </p:txBody>
      </p:sp>
      <p:pic>
        <p:nvPicPr>
          <p:cNvPr id="6" name="Image 5"/>
          <p:cNvPicPr>
            <a:picLocks noChangeAspect="1"/>
          </p:cNvPicPr>
          <p:nvPr/>
        </p:nvPicPr>
        <p:blipFill>
          <a:blip r:embed="rId2"/>
          <a:stretch>
            <a:fillRect/>
          </a:stretch>
        </p:blipFill>
        <p:spPr>
          <a:xfrm>
            <a:off x="683568" y="1937419"/>
            <a:ext cx="7104537" cy="4155877"/>
          </a:xfrm>
          <a:prstGeom prst="rect">
            <a:avLst/>
          </a:prstGeom>
        </p:spPr>
      </p:pic>
    </p:spTree>
    <p:extLst>
      <p:ext uri="{BB962C8B-B14F-4D97-AF65-F5344CB8AC3E}">
        <p14:creationId xmlns:p14="http://schemas.microsoft.com/office/powerpoint/2010/main" val="3778998303"/>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 4"/>
          <p:cNvPicPr>
            <a:picLocks noChangeAspect="1"/>
          </p:cNvPicPr>
          <p:nvPr/>
        </p:nvPicPr>
        <p:blipFill>
          <a:blip r:embed="rId2"/>
          <a:stretch>
            <a:fillRect/>
          </a:stretch>
        </p:blipFill>
        <p:spPr>
          <a:xfrm>
            <a:off x="611560" y="1988840"/>
            <a:ext cx="7560840" cy="3814567"/>
          </a:xfrm>
          <a:prstGeom prst="rect">
            <a:avLst/>
          </a:prstGeom>
        </p:spPr>
      </p:pic>
      <p:sp>
        <p:nvSpPr>
          <p:cNvPr id="2" name="Titre 1"/>
          <p:cNvSpPr>
            <a:spLocks noGrp="1"/>
          </p:cNvSpPr>
          <p:nvPr>
            <p:ph type="title"/>
          </p:nvPr>
        </p:nvSpPr>
        <p:spPr/>
        <p:txBody>
          <a:bodyPr/>
          <a:lstStyle/>
          <a:p>
            <a:r>
              <a:rPr lang="fr-FR" dirty="0"/>
              <a:t>Epibac données </a:t>
            </a:r>
            <a:r>
              <a:rPr lang="fr-FR" dirty="0" smtClean="0"/>
              <a:t>2018</a:t>
            </a:r>
            <a:endParaRPr lang="fr-FR" dirty="0"/>
          </a:p>
        </p:txBody>
      </p:sp>
      <p:sp>
        <p:nvSpPr>
          <p:cNvPr id="3" name="Espace réservé du texte 2"/>
          <p:cNvSpPr>
            <a:spLocks noGrp="1"/>
          </p:cNvSpPr>
          <p:nvPr>
            <p:ph type="body" sz="quarter" idx="12"/>
          </p:nvPr>
        </p:nvSpPr>
        <p:spPr>
          <a:xfrm>
            <a:off x="539552" y="1412776"/>
            <a:ext cx="8352928" cy="4824535"/>
          </a:xfrm>
        </p:spPr>
        <p:txBody>
          <a:bodyPr/>
          <a:lstStyle/>
          <a:p>
            <a:pPr>
              <a:lnSpc>
                <a:spcPct val="80000"/>
              </a:lnSpc>
              <a:spcBef>
                <a:spcPct val="0"/>
              </a:spcBef>
            </a:pPr>
            <a:r>
              <a:rPr lang="fr-FR" altLang="fr-FR" cap="none" dirty="0">
                <a:latin typeface="+mj-lt"/>
              </a:rPr>
              <a:t>Bactériémies isolées et méningites </a:t>
            </a:r>
            <a:r>
              <a:rPr lang="fr-FR" altLang="fr-FR" cap="none" dirty="0" smtClean="0">
                <a:latin typeface="+mj-lt"/>
              </a:rPr>
              <a:t>à </a:t>
            </a:r>
            <a:r>
              <a:rPr lang="fr-FR" altLang="fr-FR" i="1" cap="none" dirty="0" smtClean="0">
                <a:latin typeface="+mj-lt"/>
              </a:rPr>
              <a:t>Listeria monocytogenes</a:t>
            </a:r>
            <a:r>
              <a:rPr lang="fr-FR" altLang="fr-FR" cap="none" dirty="0" smtClean="0">
                <a:latin typeface="+mj-lt"/>
              </a:rPr>
              <a:t>, nombre </a:t>
            </a:r>
            <a:r>
              <a:rPr lang="fr-FR" altLang="fr-FR" cap="none" dirty="0">
                <a:latin typeface="+mj-lt"/>
              </a:rPr>
              <a:t>de cas, </a:t>
            </a:r>
            <a:r>
              <a:rPr lang="fr-FR" altLang="fr-FR" cap="none" dirty="0" smtClean="0">
                <a:latin typeface="+mj-lt"/>
              </a:rPr>
              <a:t>France </a:t>
            </a:r>
            <a:r>
              <a:rPr lang="fr-FR" altLang="fr-FR" cap="none" dirty="0">
                <a:latin typeface="+mj-lt"/>
              </a:rPr>
              <a:t>métropolitaine </a:t>
            </a:r>
            <a:r>
              <a:rPr lang="fr-FR" altLang="fr-FR" cap="none" dirty="0" smtClean="0">
                <a:latin typeface="+mj-lt"/>
              </a:rPr>
              <a:t>2003-2018</a:t>
            </a:r>
            <a:endParaRPr lang="fr-FR" altLang="fr-FR" cap="none" dirty="0">
              <a:latin typeface="+mj-lt"/>
            </a:endParaRPr>
          </a:p>
        </p:txBody>
      </p:sp>
      <p:grpSp>
        <p:nvGrpSpPr>
          <p:cNvPr id="21" name="Groupe 20"/>
          <p:cNvGrpSpPr/>
          <p:nvPr/>
        </p:nvGrpSpPr>
        <p:grpSpPr>
          <a:xfrm>
            <a:off x="1331640" y="5827282"/>
            <a:ext cx="6535051" cy="194006"/>
            <a:chOff x="1331640" y="5827282"/>
            <a:chExt cx="6535051" cy="194006"/>
          </a:xfrm>
        </p:grpSpPr>
        <p:cxnSp>
          <p:nvCxnSpPr>
            <p:cNvPr id="7" name="Connecteur droit 6"/>
            <p:cNvCxnSpPr/>
            <p:nvPr/>
          </p:nvCxnSpPr>
          <p:spPr>
            <a:xfrm>
              <a:off x="1331640" y="5924285"/>
              <a:ext cx="360040" cy="0"/>
            </a:xfrm>
            <a:prstGeom prst="line">
              <a:avLst/>
            </a:prstGeom>
          </p:spPr>
          <p:style>
            <a:lnRef idx="1">
              <a:schemeClr val="accent1"/>
            </a:lnRef>
            <a:fillRef idx="0">
              <a:schemeClr val="accent1"/>
            </a:fillRef>
            <a:effectRef idx="0">
              <a:schemeClr val="accent1"/>
            </a:effectRef>
            <a:fontRef idx="minor">
              <a:schemeClr val="tx1"/>
            </a:fontRef>
          </p:style>
        </p:cxnSp>
        <p:sp>
          <p:nvSpPr>
            <p:cNvPr id="9" name="Rectangle 8"/>
            <p:cNvSpPr/>
            <p:nvPr/>
          </p:nvSpPr>
          <p:spPr>
            <a:xfrm>
              <a:off x="1475656" y="5856680"/>
              <a:ext cx="72008" cy="135210"/>
            </a:xfrm>
            <a:prstGeom prst="rect">
              <a:avLst/>
            </a:prstGeom>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5" name="ZoneTexte 24"/>
            <p:cNvSpPr txBox="1"/>
            <p:nvPr/>
          </p:nvSpPr>
          <p:spPr>
            <a:xfrm>
              <a:off x="1813731" y="5843494"/>
              <a:ext cx="3024336" cy="161583"/>
            </a:xfrm>
            <a:prstGeom prst="rect">
              <a:avLst/>
            </a:prstGeom>
            <a:noFill/>
          </p:spPr>
          <p:txBody>
            <a:bodyPr wrap="square" lIns="36000" tIns="0" rIns="36000" bIns="0" rtlCol="0">
              <a:spAutoFit/>
            </a:bodyPr>
            <a:lstStyle/>
            <a:p>
              <a:r>
                <a:rPr lang="fr-FR" sz="1050" dirty="0" smtClean="0">
                  <a:solidFill>
                    <a:schemeClr val="accent6"/>
                  </a:solidFill>
                  <a:latin typeface="+mj-lt"/>
                </a:rPr>
                <a:t>Bactériémies non associées à un LCR(+) </a:t>
              </a:r>
            </a:p>
          </p:txBody>
        </p:sp>
        <p:sp>
          <p:nvSpPr>
            <p:cNvPr id="26" name="ZoneTexte 25"/>
            <p:cNvSpPr txBox="1"/>
            <p:nvPr/>
          </p:nvSpPr>
          <p:spPr>
            <a:xfrm>
              <a:off x="5202395" y="5843494"/>
              <a:ext cx="2664296" cy="161583"/>
            </a:xfrm>
            <a:prstGeom prst="rect">
              <a:avLst/>
            </a:prstGeom>
            <a:noFill/>
          </p:spPr>
          <p:txBody>
            <a:bodyPr wrap="square" lIns="36000" tIns="0" rIns="36000" bIns="0" rtlCol="0">
              <a:spAutoFit/>
            </a:bodyPr>
            <a:lstStyle/>
            <a:p>
              <a:r>
                <a:rPr lang="fr-FR" sz="1050" dirty="0" smtClean="0">
                  <a:solidFill>
                    <a:schemeClr val="accent6"/>
                  </a:solidFill>
                  <a:latin typeface="+mj-lt"/>
                </a:rPr>
                <a:t>Méningites</a:t>
              </a:r>
            </a:p>
          </p:txBody>
        </p:sp>
        <p:grpSp>
          <p:nvGrpSpPr>
            <p:cNvPr id="6" name="Groupe 5"/>
            <p:cNvGrpSpPr/>
            <p:nvPr/>
          </p:nvGrpSpPr>
          <p:grpSpPr>
            <a:xfrm>
              <a:off x="4683956" y="5827282"/>
              <a:ext cx="432048" cy="194006"/>
              <a:chOff x="4489897" y="5733256"/>
              <a:chExt cx="432048" cy="194006"/>
            </a:xfrm>
          </p:grpSpPr>
          <p:cxnSp>
            <p:nvCxnSpPr>
              <p:cNvPr id="20" name="Connecteur droit 19"/>
              <p:cNvCxnSpPr/>
              <p:nvPr/>
            </p:nvCxnSpPr>
            <p:spPr>
              <a:xfrm>
                <a:off x="4489897" y="5830259"/>
                <a:ext cx="432048" cy="0"/>
              </a:xfrm>
              <a:prstGeom prst="line">
                <a:avLst/>
              </a:prstGeom>
              <a:ln>
                <a:solidFill>
                  <a:srgbClr val="002060"/>
                </a:solidFill>
              </a:ln>
            </p:spPr>
            <p:style>
              <a:lnRef idx="1">
                <a:schemeClr val="accent1"/>
              </a:lnRef>
              <a:fillRef idx="0">
                <a:schemeClr val="accent1"/>
              </a:fillRef>
              <a:effectRef idx="0">
                <a:schemeClr val="accent1"/>
              </a:effectRef>
              <a:fontRef idx="minor">
                <a:schemeClr val="tx1"/>
              </a:fontRef>
            </p:style>
          </p:cxnSp>
          <p:sp>
            <p:nvSpPr>
              <p:cNvPr id="14" name="Losange 13"/>
              <p:cNvSpPr/>
              <p:nvPr/>
            </p:nvSpPr>
            <p:spPr>
              <a:xfrm>
                <a:off x="4588194" y="5733256"/>
                <a:ext cx="189735" cy="194006"/>
              </a:xfrm>
              <a:prstGeom prst="diamond">
                <a:avLst/>
              </a:prstGeom>
              <a:solidFill>
                <a:schemeClr val="accent4">
                  <a:lumMod val="50000"/>
                </a:schemeClr>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grpSp>
    </p:spTree>
    <p:extLst>
      <p:ext uri="{BB962C8B-B14F-4D97-AF65-F5344CB8AC3E}">
        <p14:creationId xmlns:p14="http://schemas.microsoft.com/office/powerpoint/2010/main" val="3928082675"/>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Epibac données </a:t>
            </a:r>
            <a:r>
              <a:rPr lang="fr-FR" dirty="0" smtClean="0"/>
              <a:t>2018</a:t>
            </a:r>
            <a:endParaRPr lang="fr-FR" dirty="0"/>
          </a:p>
        </p:txBody>
      </p:sp>
      <p:sp>
        <p:nvSpPr>
          <p:cNvPr id="3" name="Espace réservé du texte 2"/>
          <p:cNvSpPr>
            <a:spLocks noGrp="1"/>
          </p:cNvSpPr>
          <p:nvPr>
            <p:ph type="body" sz="quarter" idx="12"/>
          </p:nvPr>
        </p:nvSpPr>
        <p:spPr>
          <a:xfrm>
            <a:off x="539552" y="1196752"/>
            <a:ext cx="7992888" cy="4612915"/>
          </a:xfrm>
        </p:spPr>
        <p:txBody>
          <a:bodyPr/>
          <a:lstStyle/>
          <a:p>
            <a:pPr>
              <a:lnSpc>
                <a:spcPct val="80000"/>
              </a:lnSpc>
              <a:spcBef>
                <a:spcPct val="0"/>
              </a:spcBef>
            </a:pPr>
            <a:r>
              <a:rPr lang="fr-FR" altLang="fr-FR" cap="none" dirty="0">
                <a:latin typeface="Arial" panose="020B0604020202020204" pitchFamily="34" charset="0"/>
              </a:rPr>
              <a:t>Bactériémies isolées et méningites – </a:t>
            </a:r>
            <a:r>
              <a:rPr lang="fr-FR" altLang="fr-FR" cap="none" dirty="0" smtClean="0">
                <a:latin typeface="Arial" panose="020B0604020202020204" pitchFamily="34" charset="0"/>
              </a:rPr>
              <a:t>nombre </a:t>
            </a:r>
            <a:r>
              <a:rPr lang="fr-FR" altLang="fr-FR" cap="none" dirty="0">
                <a:latin typeface="Arial" panose="020B0604020202020204" pitchFamily="34" charset="0"/>
              </a:rPr>
              <a:t>de cas, France métropolitaine </a:t>
            </a:r>
            <a:r>
              <a:rPr lang="fr-FR" altLang="fr-FR" cap="none" dirty="0" smtClean="0">
                <a:latin typeface="Arial" panose="020B0604020202020204" pitchFamily="34" charset="0"/>
              </a:rPr>
              <a:t>2003-2018</a:t>
            </a:r>
            <a:endParaRPr lang="fr-FR" altLang="fr-FR" cap="none" dirty="0">
              <a:latin typeface="Arial" panose="020B0604020202020204" pitchFamily="34" charset="0"/>
            </a:endParaRPr>
          </a:p>
          <a:p>
            <a:pPr>
              <a:lnSpc>
                <a:spcPct val="80000"/>
              </a:lnSpc>
              <a:spcBef>
                <a:spcPct val="0"/>
              </a:spcBef>
            </a:pPr>
            <a:endParaRPr lang="fr-FR" altLang="fr-FR" cap="none" dirty="0">
              <a:latin typeface="+mj-lt"/>
            </a:endParaRPr>
          </a:p>
        </p:txBody>
      </p:sp>
      <p:grpSp>
        <p:nvGrpSpPr>
          <p:cNvPr id="13" name="Groupe 12"/>
          <p:cNvGrpSpPr/>
          <p:nvPr/>
        </p:nvGrpSpPr>
        <p:grpSpPr>
          <a:xfrm>
            <a:off x="5834661" y="1708551"/>
            <a:ext cx="432048" cy="68940"/>
            <a:chOff x="899592" y="5794593"/>
            <a:chExt cx="432048" cy="68940"/>
          </a:xfrm>
        </p:grpSpPr>
        <p:cxnSp>
          <p:nvCxnSpPr>
            <p:cNvPr id="7" name="Connecteur droit 6"/>
            <p:cNvCxnSpPr/>
            <p:nvPr/>
          </p:nvCxnSpPr>
          <p:spPr>
            <a:xfrm>
              <a:off x="899592" y="5854455"/>
              <a:ext cx="432048" cy="0"/>
            </a:xfrm>
            <a:prstGeom prst="line">
              <a:avLst/>
            </a:prstGeom>
          </p:spPr>
          <p:style>
            <a:lnRef idx="1">
              <a:schemeClr val="accent1"/>
            </a:lnRef>
            <a:fillRef idx="0">
              <a:schemeClr val="accent1"/>
            </a:fillRef>
            <a:effectRef idx="0">
              <a:schemeClr val="accent1"/>
            </a:effectRef>
            <a:fontRef idx="minor">
              <a:schemeClr val="tx1"/>
            </a:fontRef>
          </p:style>
        </p:cxnSp>
        <p:sp>
          <p:nvSpPr>
            <p:cNvPr id="9" name="Rectangle 8"/>
            <p:cNvSpPr/>
            <p:nvPr/>
          </p:nvSpPr>
          <p:spPr>
            <a:xfrm>
              <a:off x="1079611" y="5794593"/>
              <a:ext cx="45719" cy="68940"/>
            </a:xfrm>
            <a:prstGeom prst="rect">
              <a:avLst/>
            </a:prstGeom>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sp>
        <p:nvSpPr>
          <p:cNvPr id="12" name="ZoneTexte 11"/>
          <p:cNvSpPr txBox="1"/>
          <p:nvPr/>
        </p:nvSpPr>
        <p:spPr>
          <a:xfrm>
            <a:off x="6304532" y="1700808"/>
            <a:ext cx="2583808" cy="112864"/>
          </a:xfrm>
          <a:prstGeom prst="rect">
            <a:avLst/>
          </a:prstGeom>
          <a:noFill/>
        </p:spPr>
        <p:txBody>
          <a:bodyPr wrap="square" lIns="36000" tIns="0" rIns="36000" bIns="0" rtlCol="0">
            <a:spAutoFit/>
          </a:bodyPr>
          <a:lstStyle/>
          <a:p>
            <a:r>
              <a:rPr lang="fr-FR" sz="1050" dirty="0" smtClean="0">
                <a:solidFill>
                  <a:schemeClr val="accent6"/>
                </a:solidFill>
                <a:latin typeface="+mj-lt"/>
              </a:rPr>
              <a:t>Bactériémies non associées à un LCR(+)</a:t>
            </a:r>
          </a:p>
        </p:txBody>
      </p:sp>
      <p:grpSp>
        <p:nvGrpSpPr>
          <p:cNvPr id="16" name="Groupe 15"/>
          <p:cNvGrpSpPr/>
          <p:nvPr/>
        </p:nvGrpSpPr>
        <p:grpSpPr>
          <a:xfrm>
            <a:off x="5877191" y="2214737"/>
            <a:ext cx="418996" cy="94443"/>
            <a:chOff x="1777892" y="5911118"/>
            <a:chExt cx="432048" cy="135210"/>
          </a:xfrm>
        </p:grpSpPr>
        <p:cxnSp>
          <p:nvCxnSpPr>
            <p:cNvPr id="17" name="Connecteur droit 16"/>
            <p:cNvCxnSpPr/>
            <p:nvPr/>
          </p:nvCxnSpPr>
          <p:spPr>
            <a:xfrm>
              <a:off x="1777892" y="5978722"/>
              <a:ext cx="432048" cy="0"/>
            </a:xfrm>
            <a:prstGeom prst="line">
              <a:avLst/>
            </a:prstGeom>
            <a:ln>
              <a:solidFill>
                <a:srgbClr val="C00000"/>
              </a:solidFill>
            </a:ln>
          </p:spPr>
          <p:style>
            <a:lnRef idx="1">
              <a:schemeClr val="accent1"/>
            </a:lnRef>
            <a:fillRef idx="0">
              <a:schemeClr val="accent1"/>
            </a:fillRef>
            <a:effectRef idx="0">
              <a:schemeClr val="accent1"/>
            </a:effectRef>
            <a:fontRef idx="minor">
              <a:schemeClr val="tx1"/>
            </a:fontRef>
          </p:style>
        </p:cxnSp>
        <p:sp>
          <p:nvSpPr>
            <p:cNvPr id="18" name="Rectangle 17"/>
            <p:cNvSpPr/>
            <p:nvPr/>
          </p:nvSpPr>
          <p:spPr>
            <a:xfrm>
              <a:off x="1957912" y="5911118"/>
              <a:ext cx="72008" cy="135210"/>
            </a:xfrm>
            <a:prstGeom prst="rect">
              <a:avLst/>
            </a:prstGeom>
            <a:solidFill>
              <a:srgbClr val="C00000"/>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sp>
        <p:nvSpPr>
          <p:cNvPr id="25" name="ZoneTexte 24"/>
          <p:cNvSpPr txBox="1"/>
          <p:nvPr/>
        </p:nvSpPr>
        <p:spPr>
          <a:xfrm>
            <a:off x="6304532" y="2060849"/>
            <a:ext cx="2741247" cy="307777"/>
          </a:xfrm>
          <a:prstGeom prst="rect">
            <a:avLst/>
          </a:prstGeom>
          <a:noFill/>
        </p:spPr>
        <p:txBody>
          <a:bodyPr wrap="square" lIns="36000" tIns="0" rIns="36000" bIns="0" rtlCol="0">
            <a:spAutoFit/>
          </a:bodyPr>
          <a:lstStyle/>
          <a:p>
            <a:r>
              <a:rPr lang="fr-FR" sz="1000" dirty="0" smtClean="0">
                <a:solidFill>
                  <a:schemeClr val="accent6"/>
                </a:solidFill>
                <a:latin typeface="+mj-lt"/>
              </a:rPr>
              <a:t>Bactériémies non associées à un LCR(+) – </a:t>
            </a:r>
          </a:p>
          <a:p>
            <a:r>
              <a:rPr lang="fr-FR" sz="1000" i="1" dirty="0" err="1" smtClean="0">
                <a:solidFill>
                  <a:schemeClr val="accent6"/>
                </a:solidFill>
                <a:latin typeface="+mj-lt"/>
              </a:rPr>
              <a:t>N</a:t>
            </a:r>
            <a:r>
              <a:rPr lang="fr-FR" sz="1000" i="1" baseline="30000" dirty="0" err="1" smtClean="0">
                <a:solidFill>
                  <a:schemeClr val="accent6"/>
                </a:solidFill>
                <a:latin typeface="+mj-lt"/>
              </a:rPr>
              <a:t>elle</a:t>
            </a:r>
            <a:r>
              <a:rPr lang="fr-FR" sz="1000" i="1" dirty="0" smtClean="0">
                <a:solidFill>
                  <a:schemeClr val="accent6"/>
                </a:solidFill>
                <a:latin typeface="+mj-lt"/>
              </a:rPr>
              <a:t> définition</a:t>
            </a:r>
          </a:p>
        </p:txBody>
      </p:sp>
      <p:sp>
        <p:nvSpPr>
          <p:cNvPr id="26" name="ZoneTexte 25"/>
          <p:cNvSpPr txBox="1"/>
          <p:nvPr/>
        </p:nvSpPr>
        <p:spPr>
          <a:xfrm>
            <a:off x="6372200" y="2708920"/>
            <a:ext cx="1483628" cy="161583"/>
          </a:xfrm>
          <a:prstGeom prst="rect">
            <a:avLst/>
          </a:prstGeom>
          <a:noFill/>
        </p:spPr>
        <p:txBody>
          <a:bodyPr wrap="square" lIns="36000" tIns="0" rIns="36000" bIns="0" rtlCol="0">
            <a:spAutoFit/>
          </a:bodyPr>
          <a:lstStyle/>
          <a:p>
            <a:r>
              <a:rPr lang="fr-FR" sz="1050" dirty="0" smtClean="0">
                <a:solidFill>
                  <a:schemeClr val="accent6"/>
                </a:solidFill>
                <a:latin typeface="+mj-lt"/>
              </a:rPr>
              <a:t>Méningites</a:t>
            </a:r>
          </a:p>
        </p:txBody>
      </p:sp>
      <p:sp>
        <p:nvSpPr>
          <p:cNvPr id="28" name="ZoneTexte 27"/>
          <p:cNvSpPr txBox="1"/>
          <p:nvPr/>
        </p:nvSpPr>
        <p:spPr>
          <a:xfrm>
            <a:off x="6373357" y="3183088"/>
            <a:ext cx="2275967" cy="161583"/>
          </a:xfrm>
          <a:prstGeom prst="rect">
            <a:avLst/>
          </a:prstGeom>
          <a:noFill/>
        </p:spPr>
        <p:txBody>
          <a:bodyPr wrap="square" lIns="36000" tIns="0" rIns="36000" bIns="0" rtlCol="0">
            <a:spAutoFit/>
          </a:bodyPr>
          <a:lstStyle/>
          <a:p>
            <a:r>
              <a:rPr lang="fr-FR" sz="1050" dirty="0" smtClean="0">
                <a:solidFill>
                  <a:schemeClr val="accent6"/>
                </a:solidFill>
                <a:latin typeface="+mj-lt"/>
              </a:rPr>
              <a:t>Méningites - </a:t>
            </a:r>
            <a:r>
              <a:rPr lang="fr-FR" sz="1050" i="1" dirty="0" err="1" smtClean="0">
                <a:solidFill>
                  <a:schemeClr val="accent6"/>
                </a:solidFill>
                <a:latin typeface="+mj-lt"/>
              </a:rPr>
              <a:t>N</a:t>
            </a:r>
            <a:r>
              <a:rPr lang="fr-FR" sz="1050" i="1" baseline="30000" dirty="0" err="1" smtClean="0">
                <a:solidFill>
                  <a:schemeClr val="accent6"/>
                </a:solidFill>
                <a:latin typeface="+mj-lt"/>
              </a:rPr>
              <a:t>elle</a:t>
            </a:r>
            <a:r>
              <a:rPr lang="fr-FR" sz="1050" i="1" dirty="0" smtClean="0">
                <a:solidFill>
                  <a:schemeClr val="accent6"/>
                </a:solidFill>
                <a:latin typeface="+mj-lt"/>
              </a:rPr>
              <a:t> définition</a:t>
            </a:r>
          </a:p>
        </p:txBody>
      </p:sp>
      <p:grpSp>
        <p:nvGrpSpPr>
          <p:cNvPr id="6" name="Groupe 5"/>
          <p:cNvGrpSpPr/>
          <p:nvPr/>
        </p:nvGrpSpPr>
        <p:grpSpPr>
          <a:xfrm>
            <a:off x="5885536" y="2708920"/>
            <a:ext cx="418996" cy="135511"/>
            <a:chOff x="4318127" y="5672641"/>
            <a:chExt cx="418996" cy="135511"/>
          </a:xfrm>
        </p:grpSpPr>
        <p:cxnSp>
          <p:nvCxnSpPr>
            <p:cNvPr id="20" name="Connecteur droit 19"/>
            <p:cNvCxnSpPr/>
            <p:nvPr/>
          </p:nvCxnSpPr>
          <p:spPr>
            <a:xfrm>
              <a:off x="4318127" y="5740396"/>
              <a:ext cx="418996" cy="0"/>
            </a:xfrm>
            <a:prstGeom prst="line">
              <a:avLst/>
            </a:prstGeom>
            <a:ln>
              <a:solidFill>
                <a:srgbClr val="002060"/>
              </a:solidFill>
            </a:ln>
          </p:spPr>
          <p:style>
            <a:lnRef idx="1">
              <a:schemeClr val="accent1"/>
            </a:lnRef>
            <a:fillRef idx="0">
              <a:schemeClr val="accent1"/>
            </a:fillRef>
            <a:effectRef idx="0">
              <a:schemeClr val="accent1"/>
            </a:effectRef>
            <a:fontRef idx="minor">
              <a:schemeClr val="tx1"/>
            </a:fontRef>
          </p:style>
        </p:cxnSp>
        <p:sp>
          <p:nvSpPr>
            <p:cNvPr id="14" name="Losange 13"/>
            <p:cNvSpPr/>
            <p:nvPr/>
          </p:nvSpPr>
          <p:spPr>
            <a:xfrm>
              <a:off x="4413455" y="5672641"/>
              <a:ext cx="184003" cy="135511"/>
            </a:xfrm>
            <a:prstGeom prst="diamond">
              <a:avLst/>
            </a:prstGeom>
            <a:solidFill>
              <a:schemeClr val="accent4">
                <a:lumMod val="50000"/>
              </a:schemeClr>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smtClean="0"/>
                <a:t> </a:t>
              </a:r>
              <a:endParaRPr lang="fr-FR" dirty="0"/>
            </a:p>
          </p:txBody>
        </p:sp>
      </p:grpSp>
      <p:grpSp>
        <p:nvGrpSpPr>
          <p:cNvPr id="8" name="Groupe 7"/>
          <p:cNvGrpSpPr/>
          <p:nvPr/>
        </p:nvGrpSpPr>
        <p:grpSpPr>
          <a:xfrm>
            <a:off x="5868144" y="3212976"/>
            <a:ext cx="418996" cy="137402"/>
            <a:chOff x="4318127" y="5880231"/>
            <a:chExt cx="418996" cy="137402"/>
          </a:xfrm>
        </p:grpSpPr>
        <p:cxnSp>
          <p:nvCxnSpPr>
            <p:cNvPr id="23" name="Connecteur droit 22"/>
            <p:cNvCxnSpPr/>
            <p:nvPr/>
          </p:nvCxnSpPr>
          <p:spPr>
            <a:xfrm>
              <a:off x="4318127" y="5948932"/>
              <a:ext cx="418996" cy="0"/>
            </a:xfrm>
            <a:prstGeom prst="line">
              <a:avLst/>
            </a:prstGeom>
            <a:ln>
              <a:solidFill>
                <a:srgbClr val="0000FF"/>
              </a:solidFill>
            </a:ln>
          </p:spPr>
          <p:style>
            <a:lnRef idx="1">
              <a:schemeClr val="accent1"/>
            </a:lnRef>
            <a:fillRef idx="0">
              <a:schemeClr val="accent1"/>
            </a:fillRef>
            <a:effectRef idx="0">
              <a:schemeClr val="accent1"/>
            </a:effectRef>
            <a:fontRef idx="minor">
              <a:schemeClr val="tx1"/>
            </a:fontRef>
          </p:style>
        </p:cxnSp>
        <p:sp>
          <p:nvSpPr>
            <p:cNvPr id="15" name="Losange 14"/>
            <p:cNvSpPr/>
            <p:nvPr/>
          </p:nvSpPr>
          <p:spPr>
            <a:xfrm>
              <a:off x="4434512" y="5880231"/>
              <a:ext cx="186227" cy="137402"/>
            </a:xfrm>
            <a:prstGeom prst="diamond">
              <a:avLst/>
            </a:prstGeom>
            <a:solidFill>
              <a:srgbClr val="0000FF"/>
            </a:solidFill>
            <a:ln>
              <a:solidFill>
                <a:srgbClr val="0000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sp>
        <p:nvSpPr>
          <p:cNvPr id="10" name="Rectangle 9"/>
          <p:cNvSpPr/>
          <p:nvPr/>
        </p:nvSpPr>
        <p:spPr>
          <a:xfrm>
            <a:off x="5860128" y="5040776"/>
            <a:ext cx="1138160" cy="1015663"/>
          </a:xfrm>
          <a:prstGeom prst="rect">
            <a:avLst/>
          </a:prstGeom>
          <a:solidFill>
            <a:schemeClr val="bg1">
              <a:lumMod val="95000"/>
            </a:schemeClr>
          </a:solidFill>
        </p:spPr>
        <p:txBody>
          <a:bodyPr wrap="square">
            <a:spAutoFit/>
          </a:bodyPr>
          <a:lstStyle/>
          <a:p>
            <a:pPr>
              <a:spcBef>
                <a:spcPct val="50000"/>
              </a:spcBef>
            </a:pPr>
            <a:r>
              <a:rPr lang="fr-FR" altLang="fr-FR" sz="1200" i="1" dirty="0">
                <a:latin typeface="+mj-lt"/>
              </a:rPr>
              <a:t>Attention, les échelles en ordonnée diffèrent selon les bactéries</a:t>
            </a:r>
          </a:p>
        </p:txBody>
      </p:sp>
      <p:pic>
        <p:nvPicPr>
          <p:cNvPr id="4" name="Image 3"/>
          <p:cNvPicPr>
            <a:picLocks noChangeAspect="1"/>
          </p:cNvPicPr>
          <p:nvPr/>
        </p:nvPicPr>
        <p:blipFill>
          <a:blip r:embed="rId2"/>
          <a:stretch>
            <a:fillRect/>
          </a:stretch>
        </p:blipFill>
        <p:spPr>
          <a:xfrm>
            <a:off x="395536" y="1769663"/>
            <a:ext cx="5334949" cy="4611665"/>
          </a:xfrm>
          <a:prstGeom prst="rect">
            <a:avLst/>
          </a:prstGeom>
        </p:spPr>
      </p:pic>
    </p:spTree>
    <p:extLst>
      <p:ext uri="{BB962C8B-B14F-4D97-AF65-F5344CB8AC3E}">
        <p14:creationId xmlns:p14="http://schemas.microsoft.com/office/powerpoint/2010/main" val="376684838"/>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Epibac données </a:t>
            </a:r>
            <a:r>
              <a:rPr lang="fr-FR" dirty="0" smtClean="0"/>
              <a:t>2018</a:t>
            </a:r>
            <a:endParaRPr lang="fr-FR" dirty="0"/>
          </a:p>
        </p:txBody>
      </p:sp>
      <p:sp>
        <p:nvSpPr>
          <p:cNvPr id="3" name="Espace réservé du texte 2"/>
          <p:cNvSpPr>
            <a:spLocks noGrp="1"/>
          </p:cNvSpPr>
          <p:nvPr>
            <p:ph type="body" sz="quarter" idx="12"/>
          </p:nvPr>
        </p:nvSpPr>
        <p:spPr>
          <a:xfrm>
            <a:off x="539552" y="1412776"/>
            <a:ext cx="8352928" cy="4824535"/>
          </a:xfrm>
        </p:spPr>
        <p:txBody>
          <a:bodyPr/>
          <a:lstStyle/>
          <a:p>
            <a:r>
              <a:rPr lang="fr-FR" altLang="fr-FR" b="0" cap="none" dirty="0" smtClean="0">
                <a:latin typeface="Arial" panose="020B0604020202020204" pitchFamily="34" charset="0"/>
              </a:rPr>
              <a:t>Nombre </a:t>
            </a:r>
            <a:r>
              <a:rPr lang="fr-FR" altLang="fr-FR" b="0" cap="none" dirty="0">
                <a:latin typeface="Arial" panose="020B0604020202020204" pitchFamily="34" charset="0"/>
              </a:rPr>
              <a:t>de cas et </a:t>
            </a:r>
            <a:r>
              <a:rPr lang="fr-FR" altLang="fr-FR" b="0" cap="none" dirty="0" smtClean="0">
                <a:latin typeface="Arial" panose="020B0604020202020204" pitchFamily="34" charset="0"/>
              </a:rPr>
              <a:t>incidence </a:t>
            </a:r>
            <a:r>
              <a:rPr lang="fr-FR" altLang="fr-FR" b="0" cap="none" dirty="0">
                <a:latin typeface="Arial" panose="020B0604020202020204" pitchFamily="34" charset="0"/>
              </a:rPr>
              <a:t>pour 100 000 habitants, </a:t>
            </a:r>
            <a:r>
              <a:rPr lang="fr-FR" altLang="fr-FR" b="0" cap="none" dirty="0" smtClean="0">
                <a:latin typeface="Arial" panose="020B0604020202020204" pitchFamily="34" charset="0"/>
              </a:rPr>
              <a:t>des </a:t>
            </a:r>
            <a:r>
              <a:rPr lang="fr-FR" altLang="fr-FR" b="0" cap="none" dirty="0">
                <a:latin typeface="Arial" panose="020B0604020202020204" pitchFamily="34" charset="0"/>
              </a:rPr>
              <a:t>méningites et bactériémies isolées, Epibac, </a:t>
            </a:r>
            <a:r>
              <a:rPr lang="fr-FR" altLang="fr-FR" cap="none" dirty="0" smtClean="0">
                <a:latin typeface="Arial" panose="020B0604020202020204" pitchFamily="34" charset="0"/>
              </a:rPr>
              <a:t>Martinique</a:t>
            </a:r>
            <a:r>
              <a:rPr lang="fr-FR" altLang="fr-FR" b="0" cap="none" dirty="0" smtClean="0">
                <a:latin typeface="Arial" panose="020B0604020202020204" pitchFamily="34" charset="0"/>
              </a:rPr>
              <a:t> 2018.</a:t>
            </a:r>
            <a:endParaRPr lang="fr-FR" altLang="fr-FR" b="0" cap="none" dirty="0">
              <a:latin typeface="Arial" panose="020B0604020202020204" pitchFamily="34" charset="0"/>
            </a:endParaRPr>
          </a:p>
        </p:txBody>
      </p:sp>
      <p:pic>
        <p:nvPicPr>
          <p:cNvPr id="4" name="Image 3"/>
          <p:cNvPicPr>
            <a:picLocks noChangeAspect="1"/>
          </p:cNvPicPr>
          <p:nvPr/>
        </p:nvPicPr>
        <p:blipFill>
          <a:blip r:embed="rId2"/>
          <a:stretch>
            <a:fillRect/>
          </a:stretch>
        </p:blipFill>
        <p:spPr>
          <a:xfrm>
            <a:off x="710356" y="1988840"/>
            <a:ext cx="6669956" cy="4321821"/>
          </a:xfrm>
          <a:prstGeom prst="rect">
            <a:avLst/>
          </a:prstGeom>
        </p:spPr>
      </p:pic>
    </p:spTree>
    <p:extLst>
      <p:ext uri="{BB962C8B-B14F-4D97-AF65-F5344CB8AC3E}">
        <p14:creationId xmlns:p14="http://schemas.microsoft.com/office/powerpoint/2010/main" val="376684838"/>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Epibac données </a:t>
            </a:r>
            <a:r>
              <a:rPr lang="fr-FR" dirty="0" smtClean="0"/>
              <a:t>2018</a:t>
            </a:r>
            <a:endParaRPr lang="fr-FR" dirty="0"/>
          </a:p>
        </p:txBody>
      </p:sp>
      <p:sp>
        <p:nvSpPr>
          <p:cNvPr id="3" name="Espace réservé du texte 2"/>
          <p:cNvSpPr>
            <a:spLocks noGrp="1"/>
          </p:cNvSpPr>
          <p:nvPr>
            <p:ph type="body" sz="quarter" idx="12"/>
          </p:nvPr>
        </p:nvSpPr>
        <p:spPr>
          <a:xfrm>
            <a:off x="539552" y="1412776"/>
            <a:ext cx="8352928" cy="4824535"/>
          </a:xfrm>
        </p:spPr>
        <p:txBody>
          <a:bodyPr/>
          <a:lstStyle/>
          <a:p>
            <a:r>
              <a:rPr lang="fr-FR" altLang="fr-FR" b="0" cap="none" dirty="0" smtClean="0">
                <a:latin typeface="Arial" panose="020B0604020202020204" pitchFamily="34" charset="0"/>
              </a:rPr>
              <a:t>Nombre </a:t>
            </a:r>
            <a:r>
              <a:rPr lang="fr-FR" altLang="fr-FR" b="0" cap="none" dirty="0">
                <a:latin typeface="Arial" panose="020B0604020202020204" pitchFamily="34" charset="0"/>
              </a:rPr>
              <a:t>de cas et </a:t>
            </a:r>
            <a:r>
              <a:rPr lang="fr-FR" altLang="fr-FR" b="0" cap="none" dirty="0" smtClean="0">
                <a:latin typeface="Arial" panose="020B0604020202020204" pitchFamily="34" charset="0"/>
              </a:rPr>
              <a:t>incidence </a:t>
            </a:r>
            <a:r>
              <a:rPr lang="fr-FR" altLang="fr-FR" b="0" cap="none" dirty="0">
                <a:latin typeface="Arial" panose="020B0604020202020204" pitchFamily="34" charset="0"/>
              </a:rPr>
              <a:t>pour 100 000 habitants, </a:t>
            </a:r>
            <a:r>
              <a:rPr lang="fr-FR" altLang="fr-FR" b="0" cap="none" dirty="0" smtClean="0">
                <a:latin typeface="Arial" panose="020B0604020202020204" pitchFamily="34" charset="0"/>
              </a:rPr>
              <a:t>des </a:t>
            </a:r>
            <a:r>
              <a:rPr lang="fr-FR" altLang="fr-FR" b="0" cap="none" dirty="0">
                <a:latin typeface="Arial" panose="020B0604020202020204" pitchFamily="34" charset="0"/>
              </a:rPr>
              <a:t>méningites et bactériémies isolées, Epibac, </a:t>
            </a:r>
            <a:r>
              <a:rPr lang="fr-FR" altLang="fr-FR" cap="none" dirty="0" smtClean="0">
                <a:latin typeface="Arial" panose="020B0604020202020204" pitchFamily="34" charset="0"/>
              </a:rPr>
              <a:t>Guadeloupe</a:t>
            </a:r>
            <a:r>
              <a:rPr lang="fr-FR" altLang="fr-FR" b="0" cap="none" dirty="0" smtClean="0">
                <a:latin typeface="Arial" panose="020B0604020202020204" pitchFamily="34" charset="0"/>
              </a:rPr>
              <a:t> 2018.</a:t>
            </a:r>
            <a:endParaRPr lang="fr-FR" altLang="fr-FR" b="0" cap="none" dirty="0">
              <a:latin typeface="Arial" panose="020B0604020202020204" pitchFamily="34" charset="0"/>
            </a:endParaRPr>
          </a:p>
        </p:txBody>
      </p:sp>
      <p:pic>
        <p:nvPicPr>
          <p:cNvPr id="4" name="Image 3"/>
          <p:cNvPicPr>
            <a:picLocks noChangeAspect="1"/>
          </p:cNvPicPr>
          <p:nvPr/>
        </p:nvPicPr>
        <p:blipFill>
          <a:blip r:embed="rId2"/>
          <a:stretch>
            <a:fillRect/>
          </a:stretch>
        </p:blipFill>
        <p:spPr>
          <a:xfrm>
            <a:off x="971600" y="2060848"/>
            <a:ext cx="6519042" cy="4344520"/>
          </a:xfrm>
          <a:prstGeom prst="rect">
            <a:avLst/>
          </a:prstGeom>
        </p:spPr>
      </p:pic>
    </p:spTree>
    <p:extLst>
      <p:ext uri="{BB962C8B-B14F-4D97-AF65-F5344CB8AC3E}">
        <p14:creationId xmlns:p14="http://schemas.microsoft.com/office/powerpoint/2010/main" val="614973958"/>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Epibac données </a:t>
            </a:r>
            <a:r>
              <a:rPr lang="fr-FR" dirty="0" smtClean="0"/>
              <a:t>2018</a:t>
            </a:r>
            <a:endParaRPr lang="fr-FR" dirty="0"/>
          </a:p>
        </p:txBody>
      </p:sp>
      <p:sp>
        <p:nvSpPr>
          <p:cNvPr id="3" name="Espace réservé du texte 2"/>
          <p:cNvSpPr>
            <a:spLocks noGrp="1"/>
          </p:cNvSpPr>
          <p:nvPr>
            <p:ph type="body" sz="quarter" idx="12"/>
          </p:nvPr>
        </p:nvSpPr>
        <p:spPr>
          <a:xfrm>
            <a:off x="539552" y="1412776"/>
            <a:ext cx="8352928" cy="4824535"/>
          </a:xfrm>
        </p:spPr>
        <p:txBody>
          <a:bodyPr/>
          <a:lstStyle/>
          <a:p>
            <a:r>
              <a:rPr lang="fr-FR" altLang="fr-FR" b="0" cap="none" dirty="0" smtClean="0">
                <a:latin typeface="Arial" panose="020B0604020202020204" pitchFamily="34" charset="0"/>
              </a:rPr>
              <a:t>Nombre </a:t>
            </a:r>
            <a:r>
              <a:rPr lang="fr-FR" altLang="fr-FR" b="0" cap="none" dirty="0">
                <a:latin typeface="Arial" panose="020B0604020202020204" pitchFamily="34" charset="0"/>
              </a:rPr>
              <a:t>de </a:t>
            </a:r>
            <a:r>
              <a:rPr lang="fr-FR" altLang="fr-FR" b="0" cap="none" dirty="0" smtClean="0">
                <a:latin typeface="Arial" panose="020B0604020202020204" pitchFamily="34" charset="0"/>
              </a:rPr>
              <a:t>cas </a:t>
            </a:r>
            <a:r>
              <a:rPr lang="fr-FR" altLang="fr-FR" b="0" cap="none" dirty="0">
                <a:latin typeface="Arial" panose="020B0604020202020204" pitchFamily="34" charset="0"/>
              </a:rPr>
              <a:t>et </a:t>
            </a:r>
            <a:r>
              <a:rPr lang="fr-FR" altLang="fr-FR" b="0" cap="none" dirty="0" smtClean="0">
                <a:latin typeface="Arial" panose="020B0604020202020204" pitchFamily="34" charset="0"/>
              </a:rPr>
              <a:t>incidence </a:t>
            </a:r>
            <a:r>
              <a:rPr lang="fr-FR" altLang="fr-FR" b="0" cap="none" dirty="0">
                <a:latin typeface="Arial" panose="020B0604020202020204" pitchFamily="34" charset="0"/>
              </a:rPr>
              <a:t>pour 100 000 habitants </a:t>
            </a:r>
            <a:r>
              <a:rPr lang="fr-FR" altLang="fr-FR" b="0" cap="none" dirty="0" smtClean="0">
                <a:latin typeface="Arial" panose="020B0604020202020204" pitchFamily="34" charset="0"/>
              </a:rPr>
              <a:t>de </a:t>
            </a:r>
            <a:r>
              <a:rPr lang="fr-FR" altLang="fr-FR" b="0" cap="none" dirty="0">
                <a:latin typeface="Arial" panose="020B0604020202020204" pitchFamily="34" charset="0"/>
              </a:rPr>
              <a:t>méningites et bactériémies isolées, Epibac</a:t>
            </a:r>
            <a:r>
              <a:rPr lang="fr-FR" altLang="fr-FR" b="0" cap="none" dirty="0" smtClean="0">
                <a:latin typeface="Arial" panose="020B0604020202020204" pitchFamily="34" charset="0"/>
              </a:rPr>
              <a:t>, </a:t>
            </a:r>
            <a:r>
              <a:rPr lang="fr-FR" altLang="fr-FR" cap="none" dirty="0" smtClean="0">
                <a:latin typeface="Arial" panose="020B0604020202020204" pitchFamily="34" charset="0"/>
              </a:rPr>
              <a:t>Guyane</a:t>
            </a:r>
            <a:r>
              <a:rPr lang="fr-FR" altLang="fr-FR" b="0" cap="none" dirty="0" smtClean="0">
                <a:latin typeface="Arial" panose="020B0604020202020204" pitchFamily="34" charset="0"/>
              </a:rPr>
              <a:t> </a:t>
            </a:r>
            <a:r>
              <a:rPr lang="fr-FR" altLang="fr-FR" b="0" cap="none" dirty="0" smtClean="0">
                <a:latin typeface="Arial" panose="020B0604020202020204" pitchFamily="34" charset="0"/>
              </a:rPr>
              <a:t>2018</a:t>
            </a:r>
            <a:endParaRPr lang="fr-FR" altLang="fr-FR" b="0" cap="none" dirty="0">
              <a:latin typeface="Arial" panose="020B0604020202020204" pitchFamily="34" charset="0"/>
            </a:endParaRPr>
          </a:p>
        </p:txBody>
      </p:sp>
      <p:pic>
        <p:nvPicPr>
          <p:cNvPr id="5" name="Image 4"/>
          <p:cNvPicPr>
            <a:picLocks noChangeAspect="1"/>
          </p:cNvPicPr>
          <p:nvPr/>
        </p:nvPicPr>
        <p:blipFill>
          <a:blip r:embed="rId2"/>
          <a:stretch>
            <a:fillRect/>
          </a:stretch>
        </p:blipFill>
        <p:spPr>
          <a:xfrm>
            <a:off x="1331639" y="2088294"/>
            <a:ext cx="6480000" cy="4499697"/>
          </a:xfrm>
          <a:prstGeom prst="rect">
            <a:avLst/>
          </a:prstGeom>
        </p:spPr>
      </p:pic>
    </p:spTree>
    <p:extLst>
      <p:ext uri="{BB962C8B-B14F-4D97-AF65-F5344CB8AC3E}">
        <p14:creationId xmlns:p14="http://schemas.microsoft.com/office/powerpoint/2010/main" val="358836464"/>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Epibac données </a:t>
            </a:r>
            <a:r>
              <a:rPr lang="fr-FR" dirty="0" smtClean="0"/>
              <a:t>2018</a:t>
            </a:r>
            <a:endParaRPr lang="fr-FR" dirty="0"/>
          </a:p>
        </p:txBody>
      </p:sp>
      <p:sp>
        <p:nvSpPr>
          <p:cNvPr id="3" name="Espace réservé du texte 2"/>
          <p:cNvSpPr>
            <a:spLocks noGrp="1"/>
          </p:cNvSpPr>
          <p:nvPr>
            <p:ph type="body" sz="quarter" idx="12"/>
          </p:nvPr>
        </p:nvSpPr>
        <p:spPr>
          <a:xfrm>
            <a:off x="539552" y="1412776"/>
            <a:ext cx="8352928" cy="4824535"/>
          </a:xfrm>
        </p:spPr>
        <p:txBody>
          <a:bodyPr/>
          <a:lstStyle/>
          <a:p>
            <a:r>
              <a:rPr lang="fr-FR" altLang="fr-FR" b="0" cap="none" dirty="0" smtClean="0">
                <a:latin typeface="Arial" panose="020B0604020202020204" pitchFamily="34" charset="0"/>
              </a:rPr>
              <a:t>Nombre </a:t>
            </a:r>
            <a:r>
              <a:rPr lang="fr-FR" altLang="fr-FR" b="0" cap="none" dirty="0">
                <a:latin typeface="Arial" panose="020B0604020202020204" pitchFamily="34" charset="0"/>
              </a:rPr>
              <a:t>de cas et </a:t>
            </a:r>
            <a:r>
              <a:rPr lang="fr-FR" altLang="fr-FR" b="0" cap="none" dirty="0" smtClean="0">
                <a:latin typeface="Arial" panose="020B0604020202020204" pitchFamily="34" charset="0"/>
              </a:rPr>
              <a:t>incidence </a:t>
            </a:r>
            <a:r>
              <a:rPr lang="fr-FR" altLang="fr-FR" b="0" cap="none" dirty="0">
                <a:latin typeface="Arial" panose="020B0604020202020204" pitchFamily="34" charset="0"/>
              </a:rPr>
              <a:t>pour 100 000 </a:t>
            </a:r>
            <a:r>
              <a:rPr lang="fr-FR" altLang="fr-FR" b="0" cap="none" dirty="0" smtClean="0">
                <a:latin typeface="Arial" panose="020B0604020202020204" pitchFamily="34" charset="0"/>
              </a:rPr>
              <a:t>habitants des </a:t>
            </a:r>
            <a:r>
              <a:rPr lang="fr-FR" altLang="fr-FR" b="0" cap="none" dirty="0">
                <a:latin typeface="Arial" panose="020B0604020202020204" pitchFamily="34" charset="0"/>
              </a:rPr>
              <a:t>méningites et bactériémies isolées, Epibac</a:t>
            </a:r>
            <a:r>
              <a:rPr lang="fr-FR" altLang="fr-FR" b="0" cap="none" dirty="0" smtClean="0">
                <a:latin typeface="Arial" panose="020B0604020202020204" pitchFamily="34" charset="0"/>
              </a:rPr>
              <a:t>, </a:t>
            </a:r>
            <a:r>
              <a:rPr lang="fr-FR" altLang="fr-FR" cap="none" dirty="0" smtClean="0">
                <a:latin typeface="Arial" panose="020B0604020202020204" pitchFamily="34" charset="0"/>
              </a:rPr>
              <a:t>La </a:t>
            </a:r>
            <a:r>
              <a:rPr lang="fr-FR" altLang="fr-FR" cap="none" dirty="0" smtClean="0">
                <a:latin typeface="Arial" panose="020B0604020202020204" pitchFamily="34" charset="0"/>
              </a:rPr>
              <a:t>Réunion</a:t>
            </a:r>
            <a:r>
              <a:rPr lang="fr-FR" altLang="fr-FR" b="0" cap="none" dirty="0" smtClean="0">
                <a:latin typeface="Arial" panose="020B0604020202020204" pitchFamily="34" charset="0"/>
              </a:rPr>
              <a:t> </a:t>
            </a:r>
            <a:r>
              <a:rPr lang="fr-FR" altLang="fr-FR" b="0" cap="none" dirty="0" smtClean="0">
                <a:latin typeface="Arial" panose="020B0604020202020204" pitchFamily="34" charset="0"/>
              </a:rPr>
              <a:t>2018</a:t>
            </a:r>
            <a:endParaRPr lang="fr-FR" altLang="fr-FR" b="0" cap="none" dirty="0">
              <a:latin typeface="Arial" panose="020B0604020202020204" pitchFamily="34" charset="0"/>
            </a:endParaRPr>
          </a:p>
        </p:txBody>
      </p:sp>
      <p:pic>
        <p:nvPicPr>
          <p:cNvPr id="4" name="Image 3"/>
          <p:cNvPicPr>
            <a:picLocks noChangeAspect="1"/>
          </p:cNvPicPr>
          <p:nvPr/>
        </p:nvPicPr>
        <p:blipFill>
          <a:blip r:embed="rId2"/>
          <a:stretch>
            <a:fillRect/>
          </a:stretch>
        </p:blipFill>
        <p:spPr>
          <a:xfrm>
            <a:off x="951924" y="2043808"/>
            <a:ext cx="6383638" cy="4464000"/>
          </a:xfrm>
          <a:prstGeom prst="rect">
            <a:avLst/>
          </a:prstGeom>
        </p:spPr>
      </p:pic>
    </p:spTree>
    <p:extLst>
      <p:ext uri="{BB962C8B-B14F-4D97-AF65-F5344CB8AC3E}">
        <p14:creationId xmlns:p14="http://schemas.microsoft.com/office/powerpoint/2010/main" val="319156486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11560" y="188640"/>
            <a:ext cx="6768752" cy="936104"/>
          </a:xfrm>
        </p:spPr>
        <p:txBody>
          <a:bodyPr/>
          <a:lstStyle/>
          <a:p>
            <a:r>
              <a:rPr lang="fr-FR" dirty="0" smtClean="0"/>
              <a:t>Méthode</a:t>
            </a:r>
            <a:endParaRPr lang="fr-FR" dirty="0"/>
          </a:p>
        </p:txBody>
      </p:sp>
      <p:sp>
        <p:nvSpPr>
          <p:cNvPr id="4" name="Espace réservé du texte 3"/>
          <p:cNvSpPr>
            <a:spLocks noGrp="1"/>
          </p:cNvSpPr>
          <p:nvPr>
            <p:ph type="body" sz="quarter" idx="12"/>
          </p:nvPr>
        </p:nvSpPr>
        <p:spPr>
          <a:xfrm>
            <a:off x="611560" y="1412776"/>
            <a:ext cx="8280921" cy="4824535"/>
          </a:xfrm>
        </p:spPr>
        <p:txBody>
          <a:bodyPr/>
          <a:lstStyle/>
          <a:p>
            <a:r>
              <a:rPr lang="fr-FR" cap="none" dirty="0" smtClean="0">
                <a:latin typeface="+mj-lt"/>
              </a:rPr>
              <a:t>Définition de cas</a:t>
            </a:r>
          </a:p>
          <a:p>
            <a:pPr marL="0" lvl="2" indent="0">
              <a:buNone/>
            </a:pPr>
            <a:endParaRPr lang="fr-FR" altLang="fr-FR" dirty="0" smtClean="0"/>
          </a:p>
          <a:p>
            <a:pPr marL="0" lvl="2" indent="0">
              <a:buNone/>
            </a:pPr>
            <a:r>
              <a:rPr lang="fr-FR" altLang="fr-FR" b="0" dirty="0" smtClean="0">
                <a:latin typeface="+mj-lt"/>
              </a:rPr>
              <a:t>Pour </a:t>
            </a:r>
            <a:r>
              <a:rPr lang="fr-FR" altLang="fr-FR" b="0" dirty="0">
                <a:latin typeface="+mj-lt"/>
              </a:rPr>
              <a:t>la surveillance Epibac, un cas est défini par l’isolement de ou une PCR positive* à </a:t>
            </a:r>
            <a:r>
              <a:rPr lang="fr-FR" altLang="fr-FR" b="0" i="1" dirty="0">
                <a:latin typeface="+mj-lt"/>
              </a:rPr>
              <a:t>Haemophilus influenzae </a:t>
            </a:r>
            <a:r>
              <a:rPr lang="fr-FR" altLang="fr-FR" b="0" dirty="0">
                <a:latin typeface="+mj-lt"/>
              </a:rPr>
              <a:t>ou</a:t>
            </a:r>
            <a:r>
              <a:rPr lang="fr-FR" altLang="fr-FR" b="0" i="1" dirty="0">
                <a:latin typeface="+mj-lt"/>
              </a:rPr>
              <a:t> Neisseria meningitidis </a:t>
            </a:r>
            <a:r>
              <a:rPr lang="fr-FR" altLang="fr-FR" b="0" dirty="0">
                <a:latin typeface="+mj-lt"/>
              </a:rPr>
              <a:t>ou</a:t>
            </a:r>
            <a:r>
              <a:rPr lang="fr-FR" altLang="fr-FR" b="0" i="1" dirty="0">
                <a:latin typeface="+mj-lt"/>
              </a:rPr>
              <a:t> Listeria monocytogenes </a:t>
            </a:r>
            <a:r>
              <a:rPr lang="fr-FR" altLang="fr-FR" b="0" dirty="0">
                <a:latin typeface="+mj-lt"/>
              </a:rPr>
              <a:t>ou</a:t>
            </a:r>
            <a:r>
              <a:rPr lang="fr-FR" altLang="fr-FR" b="0" i="1" dirty="0">
                <a:latin typeface="+mj-lt"/>
              </a:rPr>
              <a:t> Streptococcus pneumoniae </a:t>
            </a:r>
            <a:r>
              <a:rPr lang="fr-FR" altLang="fr-FR" b="0" dirty="0">
                <a:latin typeface="+mj-lt"/>
              </a:rPr>
              <a:t>ou</a:t>
            </a:r>
            <a:r>
              <a:rPr lang="fr-FR" altLang="fr-FR" b="0" i="1" dirty="0">
                <a:latin typeface="+mj-lt"/>
              </a:rPr>
              <a:t> Streptococcus pyogenes</a:t>
            </a:r>
            <a:r>
              <a:rPr lang="fr-FR" altLang="fr-FR" b="0" dirty="0">
                <a:latin typeface="+mj-lt"/>
              </a:rPr>
              <a:t> (streptocoque groupe A) ou</a:t>
            </a:r>
            <a:r>
              <a:rPr lang="fr-FR" altLang="fr-FR" b="0" i="1" dirty="0">
                <a:latin typeface="+mj-lt"/>
              </a:rPr>
              <a:t> Streptococcus agalactiae</a:t>
            </a:r>
            <a:r>
              <a:rPr lang="fr-FR" altLang="fr-FR" b="0" dirty="0">
                <a:latin typeface="+mj-lt"/>
              </a:rPr>
              <a:t> (streptocoque groupe B) dans le sang pour la bactériémie ou dans le liquide céphalo-rachidien (LCR) pour la méningite. </a:t>
            </a:r>
          </a:p>
          <a:p>
            <a:pPr marL="0" lvl="2" indent="0">
              <a:buNone/>
            </a:pPr>
            <a:endParaRPr lang="fr-FR" dirty="0" smtClean="0">
              <a:latin typeface="+mj-lt"/>
            </a:endParaRPr>
          </a:p>
          <a:p>
            <a:pPr lvl="2"/>
            <a:endParaRPr lang="fr-FR" dirty="0">
              <a:latin typeface="+mj-lt"/>
            </a:endParaRPr>
          </a:p>
          <a:p>
            <a:pPr marL="0" lvl="2" indent="0">
              <a:buNone/>
            </a:pPr>
            <a:endParaRPr lang="fr-FR" altLang="fr-FR" sz="1400" b="0" i="1" dirty="0" smtClean="0">
              <a:latin typeface="+mj-lt"/>
            </a:endParaRPr>
          </a:p>
          <a:p>
            <a:pPr marL="0" lvl="2" indent="0">
              <a:buNone/>
            </a:pPr>
            <a:r>
              <a:rPr lang="fr-FR" altLang="fr-FR" sz="1400" b="0" i="1" dirty="0" smtClean="0">
                <a:latin typeface="+mj-lt"/>
              </a:rPr>
              <a:t>*</a:t>
            </a:r>
            <a:r>
              <a:rPr lang="fr-FR" altLang="fr-FR" sz="1400" b="0" i="1" dirty="0">
                <a:latin typeface="+mj-lt"/>
              </a:rPr>
              <a:t>La méthode de détection par PCR est retenue dans la définition de cas à partir de 2009.</a:t>
            </a:r>
          </a:p>
          <a:p>
            <a:pPr marL="0" lvl="2" indent="0">
              <a:buNone/>
            </a:pPr>
            <a:endParaRPr lang="fr-FR" altLang="fr-FR" dirty="0"/>
          </a:p>
        </p:txBody>
      </p:sp>
    </p:spTree>
    <p:extLst>
      <p:ext uri="{BB962C8B-B14F-4D97-AF65-F5344CB8AC3E}">
        <p14:creationId xmlns:p14="http://schemas.microsoft.com/office/powerpoint/2010/main" val="3787078964"/>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Epibac données </a:t>
            </a:r>
            <a:r>
              <a:rPr lang="fr-FR" dirty="0" smtClean="0"/>
              <a:t>2018</a:t>
            </a:r>
            <a:endParaRPr lang="fr-FR" dirty="0"/>
          </a:p>
        </p:txBody>
      </p:sp>
      <p:sp>
        <p:nvSpPr>
          <p:cNvPr id="3" name="Espace réservé du texte 2"/>
          <p:cNvSpPr>
            <a:spLocks noGrp="1"/>
          </p:cNvSpPr>
          <p:nvPr>
            <p:ph type="body" sz="quarter" idx="12"/>
          </p:nvPr>
        </p:nvSpPr>
        <p:spPr>
          <a:xfrm>
            <a:off x="539750" y="1412776"/>
            <a:ext cx="8352928" cy="4824535"/>
          </a:xfrm>
        </p:spPr>
        <p:txBody>
          <a:bodyPr/>
          <a:lstStyle/>
          <a:p>
            <a:r>
              <a:rPr lang="fr-FR" altLang="fr-FR" b="0" cap="none" dirty="0">
                <a:latin typeface="Arial" panose="020B0604020202020204" pitchFamily="34" charset="0"/>
              </a:rPr>
              <a:t>Nombre de cas et incidence pour 100 000 </a:t>
            </a:r>
            <a:r>
              <a:rPr lang="fr-FR" altLang="fr-FR" b="0" cap="none" dirty="0" smtClean="0">
                <a:latin typeface="Arial" panose="020B0604020202020204" pitchFamily="34" charset="0"/>
              </a:rPr>
              <a:t>habitants des </a:t>
            </a:r>
            <a:r>
              <a:rPr lang="fr-FR" altLang="fr-FR" b="0" cap="none" dirty="0">
                <a:latin typeface="Arial" panose="020B0604020202020204" pitchFamily="34" charset="0"/>
              </a:rPr>
              <a:t>méningites et bactériémies isolées, Epibac</a:t>
            </a:r>
            <a:r>
              <a:rPr lang="fr-FR" altLang="fr-FR" b="0" cap="none" dirty="0" smtClean="0">
                <a:latin typeface="Arial" panose="020B0604020202020204" pitchFamily="34" charset="0"/>
              </a:rPr>
              <a:t>, </a:t>
            </a:r>
            <a:r>
              <a:rPr lang="fr-FR" altLang="fr-FR" cap="none" dirty="0" smtClean="0">
                <a:latin typeface="Arial" panose="020B0604020202020204" pitchFamily="34" charset="0"/>
              </a:rPr>
              <a:t>Mayotte</a:t>
            </a:r>
            <a:r>
              <a:rPr lang="fr-FR" altLang="fr-FR" b="0" cap="none" dirty="0" smtClean="0">
                <a:latin typeface="Arial" panose="020B0604020202020204" pitchFamily="34" charset="0"/>
              </a:rPr>
              <a:t> </a:t>
            </a:r>
            <a:r>
              <a:rPr lang="fr-FR" altLang="fr-FR" b="0" cap="none" dirty="0" smtClean="0">
                <a:latin typeface="Arial" panose="020B0604020202020204" pitchFamily="34" charset="0"/>
              </a:rPr>
              <a:t>2018</a:t>
            </a:r>
            <a:endParaRPr lang="fr-FR" altLang="fr-FR" b="0" cap="none" dirty="0">
              <a:latin typeface="Arial" panose="020B0604020202020204" pitchFamily="34" charset="0"/>
            </a:endParaRPr>
          </a:p>
        </p:txBody>
      </p:sp>
      <p:pic>
        <p:nvPicPr>
          <p:cNvPr id="6" name="Image 5"/>
          <p:cNvPicPr>
            <a:picLocks noChangeAspect="1"/>
          </p:cNvPicPr>
          <p:nvPr/>
        </p:nvPicPr>
        <p:blipFill>
          <a:blip r:embed="rId2"/>
          <a:stretch>
            <a:fillRect/>
          </a:stretch>
        </p:blipFill>
        <p:spPr>
          <a:xfrm>
            <a:off x="1331640" y="2060848"/>
            <a:ext cx="6480000" cy="4474883"/>
          </a:xfrm>
          <a:prstGeom prst="rect">
            <a:avLst/>
          </a:prstGeom>
        </p:spPr>
      </p:pic>
    </p:spTree>
    <p:extLst>
      <p:ext uri="{BB962C8B-B14F-4D97-AF65-F5344CB8AC3E}">
        <p14:creationId xmlns:p14="http://schemas.microsoft.com/office/powerpoint/2010/main" val="3549606713"/>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ltLang="fr-FR" cap="none" dirty="0" smtClean="0">
                <a:latin typeface="Arial" panose="020B0604020202020204" pitchFamily="34" charset="0"/>
              </a:rPr>
              <a:t>Les </a:t>
            </a:r>
            <a:r>
              <a:rPr lang="fr-FR" altLang="fr-FR" cap="none" dirty="0">
                <a:latin typeface="Arial" panose="020B0604020202020204" pitchFamily="34" charset="0"/>
              </a:rPr>
              <a:t>biologistes volontaires du réseau Epibac en </a:t>
            </a:r>
            <a:r>
              <a:rPr lang="fr-FR" altLang="fr-FR" cap="none" dirty="0" smtClean="0">
                <a:latin typeface="Arial" panose="020B0604020202020204" pitchFamily="34" charset="0"/>
              </a:rPr>
              <a:t>2018</a:t>
            </a:r>
            <a:endParaRPr lang="fr-FR" dirty="0"/>
          </a:p>
        </p:txBody>
      </p:sp>
      <p:sp>
        <p:nvSpPr>
          <p:cNvPr id="7" name="ZoneTexte 6"/>
          <p:cNvSpPr txBox="1"/>
          <p:nvPr/>
        </p:nvSpPr>
        <p:spPr>
          <a:xfrm>
            <a:off x="323528" y="1268760"/>
            <a:ext cx="8352928" cy="5232202"/>
          </a:xfrm>
          <a:prstGeom prst="rect">
            <a:avLst/>
          </a:prstGeom>
          <a:noFill/>
        </p:spPr>
        <p:txBody>
          <a:bodyPr wrap="square" lIns="36000" tIns="0" rIns="36000" bIns="0" rtlCol="0">
            <a:spAutoFit/>
          </a:bodyPr>
          <a:lstStyle/>
          <a:p>
            <a:pPr algn="just"/>
            <a:r>
              <a:rPr lang="fr-FR" sz="850" dirty="0">
                <a:solidFill>
                  <a:schemeClr val="accent6"/>
                </a:solidFill>
                <a:latin typeface="Arial Narrow" panose="020B0606020202030204" pitchFamily="34" charset="0"/>
              </a:rPr>
              <a:t>Mme </a:t>
            </a:r>
            <a:r>
              <a:rPr lang="fr-FR" sz="850" dirty="0" err="1">
                <a:solidFill>
                  <a:schemeClr val="accent6"/>
                </a:solidFill>
                <a:latin typeface="Arial Narrow" panose="020B0606020202030204" pitchFamily="34" charset="0"/>
              </a:rPr>
              <a:t>Goetgheluck</a:t>
            </a:r>
            <a:r>
              <a:rPr lang="fr-FR" sz="850" dirty="0">
                <a:solidFill>
                  <a:schemeClr val="accent6"/>
                </a:solidFill>
                <a:latin typeface="Arial Narrow" panose="020B0606020202030204" pitchFamily="34" charset="0"/>
              </a:rPr>
              <a:t>, Mme Louchet-</a:t>
            </a:r>
            <a:r>
              <a:rPr lang="fr-FR" sz="850" dirty="0" err="1">
                <a:solidFill>
                  <a:schemeClr val="accent6"/>
                </a:solidFill>
                <a:latin typeface="Arial Narrow" panose="020B0606020202030204" pitchFamily="34" charset="0"/>
              </a:rPr>
              <a:t>Ducoroy</a:t>
            </a:r>
            <a:r>
              <a:rPr lang="fr-FR" sz="850" dirty="0">
                <a:solidFill>
                  <a:schemeClr val="accent6"/>
                </a:solidFill>
                <a:latin typeface="Arial Narrow" panose="020B0606020202030204" pitchFamily="34" charset="0"/>
              </a:rPr>
              <a:t> (Abbeville) ; Mme </a:t>
            </a:r>
            <a:r>
              <a:rPr lang="fr-FR" sz="850" dirty="0" err="1">
                <a:solidFill>
                  <a:schemeClr val="accent6"/>
                </a:solidFill>
                <a:latin typeface="Arial Narrow" panose="020B0606020202030204" pitchFamily="34" charset="0"/>
              </a:rPr>
              <a:t>Brieu</a:t>
            </a:r>
            <a:r>
              <a:rPr lang="fr-FR" sz="850" dirty="0">
                <a:solidFill>
                  <a:schemeClr val="accent6"/>
                </a:solidFill>
                <a:latin typeface="Arial Narrow" panose="020B0606020202030204" pitchFamily="34" charset="0"/>
              </a:rPr>
              <a:t> (Aix-en-Provence) ; Dr </a:t>
            </a:r>
            <a:r>
              <a:rPr lang="fr-FR" sz="850" dirty="0" err="1">
                <a:solidFill>
                  <a:schemeClr val="accent6"/>
                </a:solidFill>
                <a:latin typeface="Arial Narrow" panose="020B0606020202030204" pitchFamily="34" charset="0"/>
              </a:rPr>
              <a:t>Bertei</a:t>
            </a:r>
            <a:r>
              <a:rPr lang="fr-FR" sz="850" dirty="0">
                <a:solidFill>
                  <a:schemeClr val="accent6"/>
                </a:solidFill>
                <a:latin typeface="Arial Narrow" panose="020B0606020202030204" pitchFamily="34" charset="0"/>
              </a:rPr>
              <a:t> (Ajaccio) ; Mme </a:t>
            </a:r>
            <a:r>
              <a:rPr lang="fr-FR" sz="850" dirty="0" err="1">
                <a:solidFill>
                  <a:schemeClr val="accent6"/>
                </a:solidFill>
                <a:latin typeface="Arial Narrow" panose="020B0606020202030204" pitchFamily="34" charset="0"/>
              </a:rPr>
              <a:t>Grèze</a:t>
            </a:r>
            <a:r>
              <a:rPr lang="fr-FR" sz="850" dirty="0">
                <a:solidFill>
                  <a:schemeClr val="accent6"/>
                </a:solidFill>
                <a:latin typeface="Arial Narrow" panose="020B0606020202030204" pitchFamily="34" charset="0"/>
              </a:rPr>
              <a:t>, Mme Bailly, Mme Billon (Albi) ; Dr Marty Grès, Dr Cadot (Alès) ; Dr </a:t>
            </a:r>
            <a:r>
              <a:rPr lang="fr-FR" sz="850" dirty="0" err="1">
                <a:solidFill>
                  <a:schemeClr val="accent6"/>
                </a:solidFill>
                <a:latin typeface="Arial Narrow" panose="020B0606020202030204" pitchFamily="34" charset="0"/>
              </a:rPr>
              <a:t>Biendo</a:t>
            </a:r>
            <a:r>
              <a:rPr lang="fr-FR" sz="850" dirty="0">
                <a:solidFill>
                  <a:schemeClr val="accent6"/>
                </a:solidFill>
                <a:latin typeface="Arial Narrow" panose="020B0606020202030204" pitchFamily="34" charset="0"/>
              </a:rPr>
              <a:t>, Dr Rousseau (Amiens) ; Dr Nicola, Dr Viala (Amilly) ; Pr </a:t>
            </a:r>
            <a:r>
              <a:rPr lang="fr-FR" sz="850" dirty="0" err="1">
                <a:solidFill>
                  <a:schemeClr val="accent6"/>
                </a:solidFill>
                <a:latin typeface="Arial Narrow" panose="020B0606020202030204" pitchFamily="34" charset="0"/>
              </a:rPr>
              <a:t>Kempf</a:t>
            </a:r>
            <a:r>
              <a:rPr lang="fr-FR" sz="850" dirty="0">
                <a:solidFill>
                  <a:schemeClr val="accent6"/>
                </a:solidFill>
                <a:latin typeface="Arial Narrow" panose="020B0606020202030204" pitchFamily="34" charset="0"/>
              </a:rPr>
              <a:t>, Mme </a:t>
            </a:r>
            <a:r>
              <a:rPr lang="fr-FR" sz="850" dirty="0" err="1">
                <a:solidFill>
                  <a:schemeClr val="accent6"/>
                </a:solidFill>
                <a:latin typeface="Arial Narrow" panose="020B0606020202030204" pitchFamily="34" charset="0"/>
              </a:rPr>
              <a:t>Holecska</a:t>
            </a:r>
            <a:r>
              <a:rPr lang="fr-FR" sz="850" dirty="0">
                <a:solidFill>
                  <a:schemeClr val="accent6"/>
                </a:solidFill>
                <a:latin typeface="Arial Narrow" panose="020B0606020202030204" pitchFamily="34" charset="0"/>
              </a:rPr>
              <a:t> (Angers) ; Dr </a:t>
            </a:r>
            <a:r>
              <a:rPr lang="fr-FR" sz="850" dirty="0" err="1">
                <a:solidFill>
                  <a:schemeClr val="accent6"/>
                </a:solidFill>
                <a:latin typeface="Arial Narrow" panose="020B0606020202030204" pitchFamily="34" charset="0"/>
              </a:rPr>
              <a:t>Garandeau</a:t>
            </a:r>
            <a:r>
              <a:rPr lang="fr-FR" sz="850" dirty="0">
                <a:solidFill>
                  <a:schemeClr val="accent6"/>
                </a:solidFill>
                <a:latin typeface="Arial Narrow" panose="020B0606020202030204" pitchFamily="34" charset="0"/>
              </a:rPr>
              <a:t> (Angoulême) ; M. Billion, Mme </a:t>
            </a:r>
            <a:r>
              <a:rPr lang="fr-FR" sz="850" dirty="0" err="1">
                <a:solidFill>
                  <a:schemeClr val="accent6"/>
                </a:solidFill>
                <a:latin typeface="Arial Narrow" panose="020B0606020202030204" pitchFamily="34" charset="0"/>
              </a:rPr>
              <a:t>Evers</a:t>
            </a:r>
            <a:r>
              <a:rPr lang="fr-FR" sz="850" dirty="0">
                <a:solidFill>
                  <a:schemeClr val="accent6"/>
                </a:solidFill>
                <a:latin typeface="Arial Narrow" panose="020B0606020202030204" pitchFamily="34" charset="0"/>
              </a:rPr>
              <a:t> (Annonay) ; Dr </a:t>
            </a:r>
            <a:r>
              <a:rPr lang="fr-FR" sz="850" dirty="0" err="1">
                <a:solidFill>
                  <a:schemeClr val="accent6"/>
                </a:solidFill>
                <a:latin typeface="Arial Narrow" panose="020B0606020202030204" pitchFamily="34" charset="0"/>
              </a:rPr>
              <a:t>Claudinon-Courpon</a:t>
            </a:r>
            <a:r>
              <a:rPr lang="fr-FR" sz="850" dirty="0">
                <a:solidFill>
                  <a:schemeClr val="accent6"/>
                </a:solidFill>
                <a:latin typeface="Arial Narrow" panose="020B0606020202030204" pitchFamily="34" charset="0"/>
              </a:rPr>
              <a:t> (Argenteuil) ; Pr </a:t>
            </a:r>
            <a:r>
              <a:rPr lang="fr-FR" sz="850" dirty="0" err="1">
                <a:solidFill>
                  <a:schemeClr val="accent6"/>
                </a:solidFill>
                <a:latin typeface="Arial Narrow" panose="020B0606020202030204" pitchFamily="34" charset="0"/>
              </a:rPr>
              <a:t>Gressier</a:t>
            </a:r>
            <a:r>
              <a:rPr lang="fr-FR" sz="850" dirty="0">
                <a:solidFill>
                  <a:schemeClr val="accent6"/>
                </a:solidFill>
                <a:latin typeface="Arial Narrow" panose="020B0606020202030204" pitchFamily="34" charset="0"/>
              </a:rPr>
              <a:t>, Dr Delahaye, Dr </a:t>
            </a:r>
            <a:r>
              <a:rPr lang="fr-FR" sz="850" dirty="0" err="1">
                <a:solidFill>
                  <a:schemeClr val="accent6"/>
                </a:solidFill>
                <a:latin typeface="Arial Narrow" panose="020B0606020202030204" pitchFamily="34" charset="0"/>
              </a:rPr>
              <a:t>Hochart</a:t>
            </a:r>
            <a:r>
              <a:rPr lang="fr-FR" sz="850" dirty="0">
                <a:solidFill>
                  <a:schemeClr val="accent6"/>
                </a:solidFill>
                <a:latin typeface="Arial Narrow" panose="020B0606020202030204" pitchFamily="34" charset="0"/>
              </a:rPr>
              <a:t> (Armentières) ; Dr </a:t>
            </a:r>
            <a:r>
              <a:rPr lang="fr-FR" sz="850" dirty="0" err="1">
                <a:solidFill>
                  <a:schemeClr val="accent6"/>
                </a:solidFill>
                <a:latin typeface="Arial Narrow" panose="020B0606020202030204" pitchFamily="34" charset="0"/>
              </a:rPr>
              <a:t>Noulard</a:t>
            </a:r>
            <a:r>
              <a:rPr lang="fr-FR" sz="850" dirty="0">
                <a:solidFill>
                  <a:schemeClr val="accent6"/>
                </a:solidFill>
                <a:latin typeface="Arial Narrow" panose="020B0606020202030204" pitchFamily="34" charset="0"/>
              </a:rPr>
              <a:t> (Arras) ; Dr </a:t>
            </a:r>
            <a:r>
              <a:rPr lang="fr-FR" sz="850" dirty="0" err="1">
                <a:solidFill>
                  <a:schemeClr val="accent6"/>
                </a:solidFill>
                <a:latin typeface="Arial Narrow" panose="020B0606020202030204" pitchFamily="34" charset="0"/>
              </a:rPr>
              <a:t>Pierrejean</a:t>
            </a:r>
            <a:r>
              <a:rPr lang="fr-FR" sz="850" dirty="0">
                <a:solidFill>
                  <a:schemeClr val="accent6"/>
                </a:solidFill>
                <a:latin typeface="Arial Narrow" panose="020B0606020202030204" pitchFamily="34" charset="0"/>
              </a:rPr>
              <a:t> (Auch) ; Dr </a:t>
            </a:r>
            <a:r>
              <a:rPr lang="fr-FR" sz="850" dirty="0" err="1">
                <a:solidFill>
                  <a:schemeClr val="accent6"/>
                </a:solidFill>
                <a:latin typeface="Arial Narrow" panose="020B0606020202030204" pitchFamily="34" charset="0"/>
              </a:rPr>
              <a:t>Porcheret</a:t>
            </a:r>
            <a:r>
              <a:rPr lang="fr-FR" sz="850" dirty="0">
                <a:solidFill>
                  <a:schemeClr val="accent6"/>
                </a:solidFill>
                <a:latin typeface="Arial Narrow" panose="020B0606020202030204" pitchFamily="34" charset="0"/>
              </a:rPr>
              <a:t> (</a:t>
            </a:r>
            <a:r>
              <a:rPr lang="fr-FR" sz="850" dirty="0" err="1">
                <a:solidFill>
                  <a:schemeClr val="accent6"/>
                </a:solidFill>
                <a:latin typeface="Arial Narrow" panose="020B0606020202030204" pitchFamily="34" charset="0"/>
              </a:rPr>
              <a:t>Aulnay-sous-bois</a:t>
            </a:r>
            <a:r>
              <a:rPr lang="fr-FR" sz="850" dirty="0">
                <a:solidFill>
                  <a:schemeClr val="accent6"/>
                </a:solidFill>
                <a:latin typeface="Arial Narrow" panose="020B0606020202030204" pitchFamily="34" charset="0"/>
              </a:rPr>
              <a:t>) ; Dr Kuentz, Dr </a:t>
            </a:r>
            <a:r>
              <a:rPr lang="fr-FR" sz="850" dirty="0" err="1">
                <a:solidFill>
                  <a:schemeClr val="accent6"/>
                </a:solidFill>
                <a:latin typeface="Arial Narrow" panose="020B0606020202030204" pitchFamily="34" charset="0"/>
              </a:rPr>
              <a:t>Tran</a:t>
            </a:r>
            <a:r>
              <a:rPr lang="fr-FR" sz="850" dirty="0">
                <a:solidFill>
                  <a:schemeClr val="accent6"/>
                </a:solidFill>
                <a:latin typeface="Arial Narrow" panose="020B0606020202030204" pitchFamily="34" charset="0"/>
              </a:rPr>
              <a:t> (Aurillac) ; Dr Honoré-</a:t>
            </a:r>
            <a:r>
              <a:rPr lang="fr-FR" sz="850" dirty="0" err="1">
                <a:solidFill>
                  <a:schemeClr val="accent6"/>
                </a:solidFill>
                <a:latin typeface="Arial Narrow" panose="020B0606020202030204" pitchFamily="34" charset="0"/>
              </a:rPr>
              <a:t>Bouakline</a:t>
            </a:r>
            <a:r>
              <a:rPr lang="fr-FR" sz="850" dirty="0">
                <a:solidFill>
                  <a:schemeClr val="accent6"/>
                </a:solidFill>
                <a:latin typeface="Arial Narrow" panose="020B0606020202030204" pitchFamily="34" charset="0"/>
              </a:rPr>
              <a:t> (Auxerre) ; Dr de </a:t>
            </a:r>
            <a:r>
              <a:rPr lang="fr-FR" sz="850" dirty="0" err="1">
                <a:solidFill>
                  <a:schemeClr val="accent6"/>
                </a:solidFill>
                <a:latin typeface="Arial Narrow" panose="020B0606020202030204" pitchFamily="34" charset="0"/>
              </a:rPr>
              <a:t>Barbentane</a:t>
            </a:r>
            <a:r>
              <a:rPr lang="fr-FR" sz="850" dirty="0">
                <a:solidFill>
                  <a:schemeClr val="accent6"/>
                </a:solidFill>
                <a:latin typeface="Arial Narrow" panose="020B0606020202030204" pitchFamily="34" charset="0"/>
              </a:rPr>
              <a:t> (Avignon) ; Dr </a:t>
            </a:r>
            <a:r>
              <a:rPr lang="fr-FR" sz="850" dirty="0" err="1">
                <a:solidFill>
                  <a:schemeClr val="accent6"/>
                </a:solidFill>
                <a:latin typeface="Arial Narrow" panose="020B0606020202030204" pitchFamily="34" charset="0"/>
              </a:rPr>
              <a:t>Mignot</a:t>
            </a:r>
            <a:r>
              <a:rPr lang="fr-FR" sz="850" dirty="0">
                <a:solidFill>
                  <a:schemeClr val="accent6"/>
                </a:solidFill>
                <a:latin typeface="Arial Narrow" panose="020B0606020202030204" pitchFamily="34" charset="0"/>
              </a:rPr>
              <a:t> (Avranches) ; Dr Bouc Boucher (Bagnols/Cèze) ; Dr </a:t>
            </a:r>
            <a:r>
              <a:rPr lang="fr-FR" sz="850" dirty="0" err="1">
                <a:solidFill>
                  <a:schemeClr val="accent6"/>
                </a:solidFill>
                <a:latin typeface="Arial Narrow" panose="020B0606020202030204" pitchFamily="34" charset="0"/>
              </a:rPr>
              <a:t>Dolfi</a:t>
            </a:r>
            <a:r>
              <a:rPr lang="fr-FR" sz="850" dirty="0">
                <a:solidFill>
                  <a:schemeClr val="accent6"/>
                </a:solidFill>
                <a:latin typeface="Arial Narrow" panose="020B0606020202030204" pitchFamily="34" charset="0"/>
              </a:rPr>
              <a:t> </a:t>
            </a:r>
            <a:r>
              <a:rPr lang="fr-FR" sz="850" dirty="0" err="1">
                <a:solidFill>
                  <a:schemeClr val="accent6"/>
                </a:solidFill>
                <a:latin typeface="Arial Narrow" panose="020B0606020202030204" pitchFamily="34" charset="0"/>
              </a:rPr>
              <a:t>Fiette</a:t>
            </a:r>
            <a:r>
              <a:rPr lang="fr-FR" sz="850" dirty="0">
                <a:solidFill>
                  <a:schemeClr val="accent6"/>
                </a:solidFill>
                <a:latin typeface="Arial Narrow" panose="020B0606020202030204" pitchFamily="34" charset="0"/>
              </a:rPr>
              <a:t> (Bastia) ; Mme </a:t>
            </a:r>
            <a:r>
              <a:rPr lang="fr-FR" sz="850" dirty="0" err="1">
                <a:solidFill>
                  <a:schemeClr val="accent6"/>
                </a:solidFill>
                <a:latin typeface="Arial Narrow" panose="020B0606020202030204" pitchFamily="34" charset="0"/>
              </a:rPr>
              <a:t>Heusse</a:t>
            </a:r>
            <a:r>
              <a:rPr lang="fr-FR" sz="850" dirty="0">
                <a:solidFill>
                  <a:schemeClr val="accent6"/>
                </a:solidFill>
                <a:latin typeface="Arial Narrow" panose="020B0606020202030204" pitchFamily="34" charset="0"/>
              </a:rPr>
              <a:t>, Mme Carre-</a:t>
            </a:r>
            <a:r>
              <a:rPr lang="fr-FR" sz="850" dirty="0" err="1">
                <a:solidFill>
                  <a:schemeClr val="accent6"/>
                </a:solidFill>
                <a:latin typeface="Arial Narrow" panose="020B0606020202030204" pitchFamily="34" charset="0"/>
              </a:rPr>
              <a:t>Cavelier</a:t>
            </a:r>
            <a:r>
              <a:rPr lang="fr-FR" sz="850" dirty="0">
                <a:solidFill>
                  <a:schemeClr val="accent6"/>
                </a:solidFill>
                <a:latin typeface="Arial Narrow" panose="020B0606020202030204" pitchFamily="34" charset="0"/>
              </a:rPr>
              <a:t> (Bayeux) ; Dr Jaouen (Bayonne) ; M. </a:t>
            </a:r>
            <a:r>
              <a:rPr lang="fr-FR" sz="850" dirty="0" err="1">
                <a:solidFill>
                  <a:schemeClr val="accent6"/>
                </a:solidFill>
                <a:latin typeface="Arial Narrow" panose="020B0606020202030204" pitchFamily="34" charset="0"/>
              </a:rPr>
              <a:t>Thore</a:t>
            </a:r>
            <a:r>
              <a:rPr lang="fr-FR" sz="850" dirty="0">
                <a:solidFill>
                  <a:schemeClr val="accent6"/>
                </a:solidFill>
                <a:latin typeface="Arial Narrow" panose="020B0606020202030204" pitchFamily="34" charset="0"/>
              </a:rPr>
              <a:t> (Beaune) ; Dr </a:t>
            </a:r>
            <a:r>
              <a:rPr lang="fr-FR" sz="850" dirty="0" err="1">
                <a:solidFill>
                  <a:schemeClr val="accent6"/>
                </a:solidFill>
                <a:latin typeface="Arial Narrow" panose="020B0606020202030204" pitchFamily="34" charset="0"/>
              </a:rPr>
              <a:t>Plassart</a:t>
            </a:r>
            <a:r>
              <a:rPr lang="fr-FR" sz="850" dirty="0">
                <a:solidFill>
                  <a:schemeClr val="accent6"/>
                </a:solidFill>
                <a:latin typeface="Arial Narrow" panose="020B0606020202030204" pitchFamily="34" charset="0"/>
              </a:rPr>
              <a:t> (Beauvais) ; Mme Garnier (Belfort) ; Pr </a:t>
            </a:r>
            <a:r>
              <a:rPr lang="fr-FR" sz="850" dirty="0" err="1">
                <a:solidFill>
                  <a:schemeClr val="accent6"/>
                </a:solidFill>
                <a:latin typeface="Arial Narrow" panose="020B0606020202030204" pitchFamily="34" charset="0"/>
              </a:rPr>
              <a:t>Plésiat</a:t>
            </a:r>
            <a:r>
              <a:rPr lang="fr-FR" sz="850" dirty="0">
                <a:solidFill>
                  <a:schemeClr val="accent6"/>
                </a:solidFill>
                <a:latin typeface="Arial Narrow" panose="020B0606020202030204" pitchFamily="34" charset="0"/>
              </a:rPr>
              <a:t>, Mme </a:t>
            </a:r>
            <a:r>
              <a:rPr lang="fr-FR" sz="850" dirty="0" err="1">
                <a:solidFill>
                  <a:schemeClr val="accent6"/>
                </a:solidFill>
                <a:latin typeface="Arial Narrow" panose="020B0606020202030204" pitchFamily="34" charset="0"/>
              </a:rPr>
              <a:t>Patry</a:t>
            </a:r>
            <a:r>
              <a:rPr lang="fr-FR" sz="850" dirty="0">
                <a:solidFill>
                  <a:schemeClr val="accent6"/>
                </a:solidFill>
                <a:latin typeface="Arial Narrow" panose="020B0606020202030204" pitchFamily="34" charset="0"/>
              </a:rPr>
              <a:t> (Besançon) ; Dr Descamps (Béthune) ; Dr </a:t>
            </a:r>
            <a:r>
              <a:rPr lang="fr-FR" sz="850" dirty="0" err="1">
                <a:solidFill>
                  <a:schemeClr val="accent6"/>
                </a:solidFill>
                <a:latin typeface="Arial Narrow" panose="020B0606020202030204" pitchFamily="34" charset="0"/>
              </a:rPr>
              <a:t>Barazer</a:t>
            </a:r>
            <a:r>
              <a:rPr lang="fr-FR" sz="850" dirty="0">
                <a:solidFill>
                  <a:schemeClr val="accent6"/>
                </a:solidFill>
                <a:latin typeface="Arial Narrow" panose="020B0606020202030204" pitchFamily="34" charset="0"/>
              </a:rPr>
              <a:t>, Dr Dao-</a:t>
            </a:r>
            <a:r>
              <a:rPr lang="fr-FR" sz="850" dirty="0" err="1">
                <a:solidFill>
                  <a:schemeClr val="accent6"/>
                </a:solidFill>
                <a:latin typeface="Arial Narrow" panose="020B0606020202030204" pitchFamily="34" charset="0"/>
              </a:rPr>
              <a:t>Dubremetz</a:t>
            </a:r>
            <a:r>
              <a:rPr lang="fr-FR" sz="850" dirty="0">
                <a:solidFill>
                  <a:schemeClr val="accent6"/>
                </a:solidFill>
                <a:latin typeface="Arial Narrow" panose="020B0606020202030204" pitchFamily="34" charset="0"/>
              </a:rPr>
              <a:t> (Béziers) ; Dr </a:t>
            </a:r>
            <a:r>
              <a:rPr lang="fr-FR" sz="850" dirty="0" err="1">
                <a:solidFill>
                  <a:schemeClr val="accent6"/>
                </a:solidFill>
                <a:latin typeface="Arial Narrow" panose="020B0606020202030204" pitchFamily="34" charset="0"/>
              </a:rPr>
              <a:t>Hombrouck</a:t>
            </a:r>
            <a:r>
              <a:rPr lang="fr-FR" sz="850" dirty="0">
                <a:solidFill>
                  <a:schemeClr val="accent6"/>
                </a:solidFill>
                <a:latin typeface="Arial Narrow" panose="020B0606020202030204" pitchFamily="34" charset="0"/>
              </a:rPr>
              <a:t>-Alet (Blois) ; Dr </a:t>
            </a:r>
            <a:r>
              <a:rPr lang="fr-FR" sz="850" dirty="0" err="1">
                <a:solidFill>
                  <a:schemeClr val="accent6"/>
                </a:solidFill>
                <a:latin typeface="Arial Narrow" panose="020B0606020202030204" pitchFamily="34" charset="0"/>
              </a:rPr>
              <a:t>Jauréguy</a:t>
            </a:r>
            <a:r>
              <a:rPr lang="fr-FR" sz="850" dirty="0">
                <a:solidFill>
                  <a:schemeClr val="accent6"/>
                </a:solidFill>
                <a:latin typeface="Arial Narrow" panose="020B0606020202030204" pitchFamily="34" charset="0"/>
              </a:rPr>
              <a:t> (Bobigny) ; Dr </a:t>
            </a:r>
            <a:r>
              <a:rPr lang="fr-FR" sz="850" dirty="0" err="1">
                <a:solidFill>
                  <a:schemeClr val="accent6"/>
                </a:solidFill>
                <a:latin typeface="Arial Narrow" panose="020B0606020202030204" pitchFamily="34" charset="0"/>
              </a:rPr>
              <a:t>Poilane</a:t>
            </a:r>
            <a:r>
              <a:rPr lang="fr-FR" sz="850" dirty="0">
                <a:solidFill>
                  <a:schemeClr val="accent6"/>
                </a:solidFill>
                <a:latin typeface="Arial Narrow" panose="020B0606020202030204" pitchFamily="34" charset="0"/>
              </a:rPr>
              <a:t> (Bondy) ; Mme </a:t>
            </a:r>
            <a:r>
              <a:rPr lang="fr-FR" sz="850" dirty="0" err="1">
                <a:solidFill>
                  <a:schemeClr val="accent6"/>
                </a:solidFill>
                <a:latin typeface="Arial Narrow" panose="020B0606020202030204" pitchFamily="34" charset="0"/>
              </a:rPr>
              <a:t>Biance</a:t>
            </a:r>
            <a:r>
              <a:rPr lang="fr-FR" sz="850" dirty="0">
                <a:solidFill>
                  <a:schemeClr val="accent6"/>
                </a:solidFill>
                <a:latin typeface="Arial Narrow" panose="020B0606020202030204" pitchFamily="34" charset="0"/>
              </a:rPr>
              <a:t> (H.I.A Robert </a:t>
            </a:r>
            <a:r>
              <a:rPr lang="fr-FR" sz="850" dirty="0" err="1">
                <a:solidFill>
                  <a:schemeClr val="accent6"/>
                </a:solidFill>
                <a:latin typeface="Arial Narrow" panose="020B0606020202030204" pitchFamily="34" charset="0"/>
              </a:rPr>
              <a:t>Picqué</a:t>
            </a:r>
            <a:r>
              <a:rPr lang="fr-FR" sz="850" dirty="0">
                <a:solidFill>
                  <a:schemeClr val="accent6"/>
                </a:solidFill>
                <a:latin typeface="Arial Narrow" panose="020B0606020202030204" pitchFamily="34" charset="0"/>
              </a:rPr>
              <a:t>, Bordeaux) ; Pr </a:t>
            </a:r>
            <a:r>
              <a:rPr lang="fr-FR" sz="850" dirty="0" err="1">
                <a:solidFill>
                  <a:schemeClr val="accent6"/>
                </a:solidFill>
                <a:latin typeface="Arial Narrow" panose="020B0606020202030204" pitchFamily="34" charset="0"/>
              </a:rPr>
              <a:t>Lehours</a:t>
            </a:r>
            <a:r>
              <a:rPr lang="fr-FR" sz="850" dirty="0">
                <a:solidFill>
                  <a:schemeClr val="accent6"/>
                </a:solidFill>
                <a:latin typeface="Arial Narrow" panose="020B0606020202030204" pitchFamily="34" charset="0"/>
              </a:rPr>
              <a:t> (Hôpital des Enfants et Groupe Pellegrin, Bordeaux) ; Dr Gaillard, Dr Heym, Dr Roux (Boulogne-Billancourt) ; M. Paul (Boulogne-sur-Mer) ; Mme Verdier (Bourg-en-Bresse) ; Dr Bachelier (Bourges) ; Dr </a:t>
            </a:r>
            <a:r>
              <a:rPr lang="fr-FR" sz="850" dirty="0" err="1">
                <a:solidFill>
                  <a:schemeClr val="accent6"/>
                </a:solidFill>
                <a:latin typeface="Arial Narrow" panose="020B0606020202030204" pitchFamily="34" charset="0"/>
              </a:rPr>
              <a:t>Tellini</a:t>
            </a:r>
            <a:r>
              <a:rPr lang="fr-FR" sz="850" dirty="0">
                <a:solidFill>
                  <a:schemeClr val="accent6"/>
                </a:solidFill>
                <a:latin typeface="Arial Narrow" panose="020B0606020202030204" pitchFamily="34" charset="0"/>
              </a:rPr>
              <a:t>, Mme </a:t>
            </a:r>
            <a:r>
              <a:rPr lang="fr-FR" sz="850" dirty="0" err="1">
                <a:solidFill>
                  <a:schemeClr val="accent6"/>
                </a:solidFill>
                <a:latin typeface="Arial Narrow" panose="020B0606020202030204" pitchFamily="34" charset="0"/>
              </a:rPr>
              <a:t>Doat</a:t>
            </a:r>
            <a:r>
              <a:rPr lang="fr-FR" sz="850" dirty="0">
                <a:solidFill>
                  <a:schemeClr val="accent6"/>
                </a:solidFill>
                <a:latin typeface="Arial Narrow" panose="020B0606020202030204" pitchFamily="34" charset="0"/>
              </a:rPr>
              <a:t>, Mme </a:t>
            </a:r>
            <a:r>
              <a:rPr lang="fr-FR" sz="850" dirty="0" err="1">
                <a:solidFill>
                  <a:schemeClr val="accent6"/>
                </a:solidFill>
                <a:latin typeface="Arial Narrow" panose="020B0606020202030204" pitchFamily="34" charset="0"/>
              </a:rPr>
              <a:t>Roubille</a:t>
            </a:r>
            <a:r>
              <a:rPr lang="fr-FR" sz="850" dirty="0">
                <a:solidFill>
                  <a:schemeClr val="accent6"/>
                </a:solidFill>
                <a:latin typeface="Arial Narrow" panose="020B0606020202030204" pitchFamily="34" charset="0"/>
              </a:rPr>
              <a:t> (Bourgoin-Jallieu) ; Dr </a:t>
            </a:r>
            <a:r>
              <a:rPr lang="fr-FR" sz="850" dirty="0" err="1">
                <a:solidFill>
                  <a:schemeClr val="accent6"/>
                </a:solidFill>
                <a:latin typeface="Arial Narrow" panose="020B0606020202030204" pitchFamily="34" charset="0"/>
              </a:rPr>
              <a:t>Tandé</a:t>
            </a:r>
            <a:r>
              <a:rPr lang="fr-FR" sz="850" dirty="0">
                <a:solidFill>
                  <a:schemeClr val="accent6"/>
                </a:solidFill>
                <a:latin typeface="Arial Narrow" panose="020B0606020202030204" pitchFamily="34" charset="0"/>
              </a:rPr>
              <a:t> (Augustin-Morvan, Brest) ; Dr </a:t>
            </a:r>
            <a:r>
              <a:rPr lang="fr-FR" sz="850" dirty="0" err="1">
                <a:solidFill>
                  <a:schemeClr val="accent6"/>
                </a:solidFill>
                <a:latin typeface="Arial Narrow" panose="020B0606020202030204" pitchFamily="34" charset="0"/>
              </a:rPr>
              <a:t>Gauduchon</a:t>
            </a:r>
            <a:r>
              <a:rPr lang="fr-FR" sz="850" dirty="0">
                <a:solidFill>
                  <a:schemeClr val="accent6"/>
                </a:solidFill>
                <a:latin typeface="Arial Narrow" panose="020B0606020202030204" pitchFamily="34" charset="0"/>
              </a:rPr>
              <a:t> (Briançon) ; Dr Payen (Brignoles) ; Dr </a:t>
            </a:r>
            <a:r>
              <a:rPr lang="fr-FR" sz="850" dirty="0" err="1">
                <a:solidFill>
                  <a:schemeClr val="accent6"/>
                </a:solidFill>
                <a:latin typeface="Arial Narrow" panose="020B0606020202030204" pitchFamily="34" charset="0"/>
              </a:rPr>
              <a:t>Sommabère</a:t>
            </a:r>
            <a:r>
              <a:rPr lang="fr-FR" sz="850" dirty="0">
                <a:solidFill>
                  <a:schemeClr val="accent6"/>
                </a:solidFill>
                <a:latin typeface="Arial Narrow" panose="020B0606020202030204" pitchFamily="34" charset="0"/>
              </a:rPr>
              <a:t> (Brive-la-Gaillarde) ; Dr Garrec, Dr </a:t>
            </a:r>
            <a:r>
              <a:rPr lang="fr-FR" sz="850" dirty="0" err="1">
                <a:solidFill>
                  <a:schemeClr val="accent6"/>
                </a:solidFill>
                <a:latin typeface="Arial Narrow" panose="020B0606020202030204" pitchFamily="34" charset="0"/>
              </a:rPr>
              <a:t>Bandin</a:t>
            </a:r>
            <a:r>
              <a:rPr lang="fr-FR" sz="850" dirty="0">
                <a:solidFill>
                  <a:schemeClr val="accent6"/>
                </a:solidFill>
                <a:latin typeface="Arial Narrow" panose="020B0606020202030204" pitchFamily="34" charset="0"/>
              </a:rPr>
              <a:t> (Bry/Marne) ; Dr Fines-Guyon, Pr </a:t>
            </a:r>
            <a:r>
              <a:rPr lang="fr-FR" sz="850" dirty="0" err="1">
                <a:solidFill>
                  <a:schemeClr val="accent6"/>
                </a:solidFill>
                <a:latin typeface="Arial Narrow" panose="020B0606020202030204" pitchFamily="34" charset="0"/>
              </a:rPr>
              <a:t>Join</a:t>
            </a:r>
            <a:r>
              <a:rPr lang="fr-FR" sz="850" dirty="0">
                <a:solidFill>
                  <a:schemeClr val="accent6"/>
                </a:solidFill>
                <a:latin typeface="Arial Narrow" panose="020B0606020202030204" pitchFamily="34" charset="0"/>
              </a:rPr>
              <a:t>-Lambert (Caen) ; Dr Ben Hadj Yahia, Dr Delesalle, Dr </a:t>
            </a:r>
            <a:r>
              <a:rPr lang="fr-FR" sz="850" dirty="0" err="1">
                <a:solidFill>
                  <a:schemeClr val="accent6"/>
                </a:solidFill>
                <a:latin typeface="Arial Narrow" panose="020B0606020202030204" pitchFamily="34" charset="0"/>
              </a:rPr>
              <a:t>Descombes</a:t>
            </a:r>
            <a:r>
              <a:rPr lang="fr-FR" sz="850" dirty="0">
                <a:solidFill>
                  <a:schemeClr val="accent6"/>
                </a:solidFill>
                <a:latin typeface="Arial Narrow" panose="020B0606020202030204" pitchFamily="34" charset="0"/>
              </a:rPr>
              <a:t> (Calais) ; Dr </a:t>
            </a:r>
            <a:r>
              <a:rPr lang="fr-FR" sz="850" dirty="0" err="1">
                <a:solidFill>
                  <a:schemeClr val="accent6"/>
                </a:solidFill>
                <a:latin typeface="Arial Narrow" panose="020B0606020202030204" pitchFamily="34" charset="0"/>
              </a:rPr>
              <a:t>Tiry-Lescut</a:t>
            </a:r>
            <a:r>
              <a:rPr lang="fr-FR" sz="850" dirty="0">
                <a:solidFill>
                  <a:schemeClr val="accent6"/>
                </a:solidFill>
                <a:latin typeface="Arial Narrow" panose="020B0606020202030204" pitchFamily="34" charset="0"/>
              </a:rPr>
              <a:t>, Dr </a:t>
            </a:r>
            <a:r>
              <a:rPr lang="fr-FR" sz="850" dirty="0" err="1">
                <a:solidFill>
                  <a:schemeClr val="accent6"/>
                </a:solidFill>
                <a:latin typeface="Arial Narrow" panose="020B0606020202030204" pitchFamily="34" charset="0"/>
              </a:rPr>
              <a:t>Dumoulard</a:t>
            </a:r>
            <a:r>
              <a:rPr lang="fr-FR" sz="850" dirty="0">
                <a:solidFill>
                  <a:schemeClr val="accent6"/>
                </a:solidFill>
                <a:latin typeface="Arial Narrow" panose="020B0606020202030204" pitchFamily="34" charset="0"/>
              </a:rPr>
              <a:t> (Cambrai) ; Dr Lotte (Cannes) ; Dr </a:t>
            </a:r>
            <a:r>
              <a:rPr lang="fr-FR" sz="850" dirty="0" err="1">
                <a:solidFill>
                  <a:schemeClr val="accent6"/>
                </a:solidFill>
                <a:latin typeface="Arial Narrow" panose="020B0606020202030204" pitchFamily="34" charset="0"/>
              </a:rPr>
              <a:t>Bertrou</a:t>
            </a:r>
            <a:r>
              <a:rPr lang="fr-FR" sz="850" dirty="0">
                <a:solidFill>
                  <a:schemeClr val="accent6"/>
                </a:solidFill>
                <a:latin typeface="Arial Narrow" panose="020B0606020202030204" pitchFamily="34" charset="0"/>
              </a:rPr>
              <a:t> (Carcassonne) ; Dr </a:t>
            </a:r>
            <a:r>
              <a:rPr lang="fr-FR" sz="850" dirty="0" err="1">
                <a:solidFill>
                  <a:schemeClr val="accent6"/>
                </a:solidFill>
                <a:latin typeface="Arial Narrow" panose="020B0606020202030204" pitchFamily="34" charset="0"/>
              </a:rPr>
              <a:t>Bergon</a:t>
            </a:r>
            <a:r>
              <a:rPr lang="fr-FR" sz="850" dirty="0">
                <a:solidFill>
                  <a:schemeClr val="accent6"/>
                </a:solidFill>
                <a:latin typeface="Arial Narrow" panose="020B0606020202030204" pitchFamily="34" charset="0"/>
              </a:rPr>
              <a:t> (Castres) ; Mme </a:t>
            </a:r>
            <a:r>
              <a:rPr lang="fr-FR" sz="850" dirty="0" err="1">
                <a:solidFill>
                  <a:schemeClr val="accent6"/>
                </a:solidFill>
                <a:latin typeface="Arial Narrow" panose="020B0606020202030204" pitchFamily="34" charset="0"/>
              </a:rPr>
              <a:t>Lhéritier</a:t>
            </a:r>
            <a:r>
              <a:rPr lang="fr-FR" sz="850" dirty="0">
                <a:solidFill>
                  <a:schemeClr val="accent6"/>
                </a:solidFill>
                <a:latin typeface="Arial Narrow" panose="020B0606020202030204" pitchFamily="34" charset="0"/>
              </a:rPr>
              <a:t> (Challans) ; Mme </a:t>
            </a:r>
            <a:r>
              <a:rPr lang="fr-FR" sz="850" dirty="0" err="1">
                <a:solidFill>
                  <a:schemeClr val="accent6"/>
                </a:solidFill>
                <a:latin typeface="Arial Narrow" panose="020B0606020202030204" pitchFamily="34" charset="0"/>
              </a:rPr>
              <a:t>Ogier-Desserrey</a:t>
            </a:r>
            <a:r>
              <a:rPr lang="fr-FR" sz="850" dirty="0">
                <a:solidFill>
                  <a:schemeClr val="accent6"/>
                </a:solidFill>
                <a:latin typeface="Arial Narrow" panose="020B0606020202030204" pitchFamily="34" charset="0"/>
              </a:rPr>
              <a:t> (Chalon/Saône) ; Dr </a:t>
            </a:r>
            <a:r>
              <a:rPr lang="fr-FR" sz="850" dirty="0" err="1">
                <a:solidFill>
                  <a:schemeClr val="accent6"/>
                </a:solidFill>
                <a:latin typeface="Arial Narrow" panose="020B0606020202030204" pitchFamily="34" charset="0"/>
              </a:rPr>
              <a:t>Levast</a:t>
            </a:r>
            <a:r>
              <a:rPr lang="fr-FR" sz="850" dirty="0">
                <a:solidFill>
                  <a:schemeClr val="accent6"/>
                </a:solidFill>
                <a:latin typeface="Arial Narrow" panose="020B0606020202030204" pitchFamily="34" charset="0"/>
              </a:rPr>
              <a:t>, Dr Sabot (Chambéry) ; Mme Prieur, Mme </a:t>
            </a:r>
            <a:r>
              <a:rPr lang="fr-FR" sz="850" dirty="0" err="1">
                <a:solidFill>
                  <a:schemeClr val="accent6"/>
                </a:solidFill>
                <a:latin typeface="Arial Narrow" panose="020B0606020202030204" pitchFamily="34" charset="0"/>
              </a:rPr>
              <a:t>Montis</a:t>
            </a:r>
            <a:r>
              <a:rPr lang="fr-FR" sz="850" dirty="0">
                <a:solidFill>
                  <a:schemeClr val="accent6"/>
                </a:solidFill>
                <a:latin typeface="Arial Narrow" panose="020B0606020202030204" pitchFamily="34" charset="0"/>
              </a:rPr>
              <a:t> (Charleville-Mézières) ; Dr </a:t>
            </a:r>
            <a:r>
              <a:rPr lang="fr-FR" sz="850" dirty="0" err="1">
                <a:solidFill>
                  <a:schemeClr val="accent6"/>
                </a:solidFill>
                <a:latin typeface="Arial Narrow" panose="020B0606020202030204" pitchFamily="34" charset="0"/>
              </a:rPr>
              <a:t>Thellier</a:t>
            </a:r>
            <a:r>
              <a:rPr lang="fr-FR" sz="850" dirty="0">
                <a:solidFill>
                  <a:schemeClr val="accent6"/>
                </a:solidFill>
                <a:latin typeface="Arial Narrow" panose="020B0606020202030204" pitchFamily="34" charset="0"/>
              </a:rPr>
              <a:t> (Château-Thierry) ; Dr </a:t>
            </a:r>
            <a:r>
              <a:rPr lang="fr-FR" sz="850" dirty="0" err="1">
                <a:solidFill>
                  <a:schemeClr val="accent6"/>
                </a:solidFill>
                <a:latin typeface="Arial Narrow" panose="020B0606020202030204" pitchFamily="34" charset="0"/>
              </a:rPr>
              <a:t>Itoua</a:t>
            </a:r>
            <a:r>
              <a:rPr lang="fr-FR" sz="850" dirty="0">
                <a:solidFill>
                  <a:schemeClr val="accent6"/>
                </a:solidFill>
                <a:latin typeface="Arial Narrow" panose="020B0606020202030204" pitchFamily="34" charset="0"/>
              </a:rPr>
              <a:t> </a:t>
            </a:r>
            <a:r>
              <a:rPr lang="fr-FR" sz="850" dirty="0" err="1">
                <a:solidFill>
                  <a:schemeClr val="accent6"/>
                </a:solidFill>
                <a:latin typeface="Arial Narrow" panose="020B0606020202030204" pitchFamily="34" charset="0"/>
              </a:rPr>
              <a:t>Ngaporo</a:t>
            </a:r>
            <a:r>
              <a:rPr lang="fr-FR" sz="850" dirty="0">
                <a:solidFill>
                  <a:schemeClr val="accent6"/>
                </a:solidFill>
                <a:latin typeface="Arial Narrow" panose="020B0606020202030204" pitchFamily="34" charset="0"/>
              </a:rPr>
              <a:t> (Châtellerault) ; Dr </a:t>
            </a:r>
            <a:r>
              <a:rPr lang="fr-FR" sz="850" dirty="0" err="1">
                <a:solidFill>
                  <a:schemeClr val="accent6"/>
                </a:solidFill>
                <a:latin typeface="Arial Narrow" panose="020B0606020202030204" pitchFamily="34" charset="0"/>
              </a:rPr>
              <a:t>Terzo</a:t>
            </a:r>
            <a:r>
              <a:rPr lang="fr-FR" sz="850" dirty="0">
                <a:solidFill>
                  <a:schemeClr val="accent6"/>
                </a:solidFill>
                <a:latin typeface="Arial Narrow" panose="020B0606020202030204" pitchFamily="34" charset="0"/>
              </a:rPr>
              <a:t>, Dr </a:t>
            </a:r>
            <a:r>
              <a:rPr lang="fr-FR" sz="850" dirty="0" err="1">
                <a:solidFill>
                  <a:schemeClr val="accent6"/>
                </a:solidFill>
                <a:latin typeface="Arial Narrow" panose="020B0606020202030204" pitchFamily="34" charset="0"/>
              </a:rPr>
              <a:t>Enache</a:t>
            </a:r>
            <a:r>
              <a:rPr lang="fr-FR" sz="850" dirty="0">
                <a:solidFill>
                  <a:schemeClr val="accent6"/>
                </a:solidFill>
                <a:latin typeface="Arial Narrow" panose="020B0606020202030204" pitchFamily="34" charset="0"/>
              </a:rPr>
              <a:t>, Mme Hubert (Chaumont) ; Dr Jehan (Cherbourg) ; Dr </a:t>
            </a:r>
            <a:r>
              <a:rPr lang="fr-FR" sz="850" dirty="0" err="1">
                <a:solidFill>
                  <a:schemeClr val="accent6"/>
                </a:solidFill>
                <a:latin typeface="Arial Narrow" panose="020B0606020202030204" pitchFamily="34" charset="0"/>
              </a:rPr>
              <a:t>Touroult-Jupin</a:t>
            </a:r>
            <a:r>
              <a:rPr lang="fr-FR" sz="850" dirty="0">
                <a:solidFill>
                  <a:schemeClr val="accent6"/>
                </a:solidFill>
                <a:latin typeface="Arial Narrow" panose="020B0606020202030204" pitchFamily="34" charset="0"/>
              </a:rPr>
              <a:t> (Cholet) ; Dr Bourgeois-</a:t>
            </a:r>
            <a:r>
              <a:rPr lang="fr-FR" sz="850" dirty="0" err="1">
                <a:solidFill>
                  <a:schemeClr val="accent6"/>
                </a:solidFill>
                <a:latin typeface="Arial Narrow" panose="020B0606020202030204" pitchFamily="34" charset="0"/>
              </a:rPr>
              <a:t>Nicolaos</a:t>
            </a:r>
            <a:r>
              <a:rPr lang="fr-FR" sz="850" dirty="0">
                <a:solidFill>
                  <a:schemeClr val="accent6"/>
                </a:solidFill>
                <a:latin typeface="Arial Narrow" panose="020B0606020202030204" pitchFamily="34" charset="0"/>
              </a:rPr>
              <a:t>, Dr </a:t>
            </a:r>
            <a:r>
              <a:rPr lang="fr-FR" sz="850" dirty="0" err="1">
                <a:solidFill>
                  <a:schemeClr val="accent6"/>
                </a:solidFill>
                <a:latin typeface="Arial Narrow" panose="020B0606020202030204" pitchFamily="34" charset="0"/>
              </a:rPr>
              <a:t>Evrevin</a:t>
            </a:r>
            <a:r>
              <a:rPr lang="fr-FR" sz="850" dirty="0">
                <a:solidFill>
                  <a:schemeClr val="accent6"/>
                </a:solidFill>
                <a:latin typeface="Arial Narrow" panose="020B0606020202030204" pitchFamily="34" charset="0"/>
              </a:rPr>
              <a:t> (Clamart) ; Pr </a:t>
            </a:r>
            <a:r>
              <a:rPr lang="fr-FR" sz="850" dirty="0" err="1">
                <a:solidFill>
                  <a:schemeClr val="accent6"/>
                </a:solidFill>
                <a:latin typeface="Arial Narrow" panose="020B0606020202030204" pitchFamily="34" charset="0"/>
              </a:rPr>
              <a:t>Sirot</a:t>
            </a:r>
            <a:r>
              <a:rPr lang="fr-FR" sz="850" dirty="0">
                <a:solidFill>
                  <a:schemeClr val="accent6"/>
                </a:solidFill>
                <a:latin typeface="Arial Narrow" panose="020B0606020202030204" pitchFamily="34" charset="0"/>
              </a:rPr>
              <a:t>, Dr </a:t>
            </a:r>
            <a:r>
              <a:rPr lang="fr-FR" sz="850" dirty="0" err="1">
                <a:solidFill>
                  <a:schemeClr val="accent6"/>
                </a:solidFill>
                <a:latin typeface="Arial Narrow" panose="020B0606020202030204" pitchFamily="34" charset="0"/>
              </a:rPr>
              <a:t>Romaszko</a:t>
            </a:r>
            <a:r>
              <a:rPr lang="fr-FR" sz="850" dirty="0">
                <a:solidFill>
                  <a:schemeClr val="accent6"/>
                </a:solidFill>
                <a:latin typeface="Arial Narrow" panose="020B0606020202030204" pitchFamily="34" charset="0"/>
              </a:rPr>
              <a:t>, Dr </a:t>
            </a:r>
            <a:r>
              <a:rPr lang="fr-FR" sz="850" dirty="0" err="1">
                <a:solidFill>
                  <a:schemeClr val="accent6"/>
                </a:solidFill>
                <a:latin typeface="Arial Narrow" panose="020B0606020202030204" pitchFamily="34" charset="0"/>
              </a:rPr>
              <a:t>Gibold</a:t>
            </a:r>
            <a:r>
              <a:rPr lang="fr-FR" sz="850" dirty="0">
                <a:solidFill>
                  <a:schemeClr val="accent6"/>
                </a:solidFill>
                <a:latin typeface="Arial Narrow" panose="020B0606020202030204" pitchFamily="34" charset="0"/>
              </a:rPr>
              <a:t> (Clermont-Ferrand) ; Dr Bert (Clichy) ; Dr </a:t>
            </a:r>
            <a:r>
              <a:rPr lang="fr-FR" sz="850" dirty="0" err="1">
                <a:solidFill>
                  <a:schemeClr val="accent6"/>
                </a:solidFill>
                <a:latin typeface="Arial Narrow" panose="020B0606020202030204" pitchFamily="34" charset="0"/>
              </a:rPr>
              <a:t>Barnaud</a:t>
            </a:r>
            <a:r>
              <a:rPr lang="fr-FR" sz="850" dirty="0">
                <a:solidFill>
                  <a:schemeClr val="accent6"/>
                </a:solidFill>
                <a:latin typeface="Arial Narrow" panose="020B0606020202030204" pitchFamily="34" charset="0"/>
              </a:rPr>
              <a:t> (Colombes) ; Dr Edmond (Compiègne) ; M. </a:t>
            </a:r>
            <a:r>
              <a:rPr lang="fr-FR" sz="850" dirty="0" err="1">
                <a:solidFill>
                  <a:schemeClr val="accent6"/>
                </a:solidFill>
                <a:latin typeface="Arial Narrow" panose="020B0606020202030204" pitchFamily="34" charset="0"/>
              </a:rPr>
              <a:t>Sifaoui</a:t>
            </a:r>
            <a:r>
              <a:rPr lang="fr-FR" sz="850" dirty="0">
                <a:solidFill>
                  <a:schemeClr val="accent6"/>
                </a:solidFill>
                <a:latin typeface="Arial Narrow" panose="020B0606020202030204" pitchFamily="34" charset="0"/>
              </a:rPr>
              <a:t> (Contamine/Arve) ; Dr </a:t>
            </a:r>
            <a:r>
              <a:rPr lang="fr-FR" sz="850" dirty="0" err="1">
                <a:solidFill>
                  <a:schemeClr val="accent6"/>
                </a:solidFill>
                <a:latin typeface="Arial Narrow" panose="020B0606020202030204" pitchFamily="34" charset="0"/>
              </a:rPr>
              <a:t>Kubab</a:t>
            </a:r>
            <a:r>
              <a:rPr lang="fr-FR" sz="850" dirty="0">
                <a:solidFill>
                  <a:schemeClr val="accent6"/>
                </a:solidFill>
                <a:latin typeface="Arial Narrow" panose="020B0606020202030204" pitchFamily="34" charset="0"/>
              </a:rPr>
              <a:t> (Corbeil-Essonnes) ; Dr </a:t>
            </a:r>
            <a:r>
              <a:rPr lang="fr-FR" sz="850" dirty="0" err="1">
                <a:solidFill>
                  <a:schemeClr val="accent6"/>
                </a:solidFill>
                <a:latin typeface="Arial Narrow" panose="020B0606020202030204" pitchFamily="34" charset="0"/>
              </a:rPr>
              <a:t>Tsouria</a:t>
            </a:r>
            <a:r>
              <a:rPr lang="fr-FR" sz="850" dirty="0">
                <a:solidFill>
                  <a:schemeClr val="accent6"/>
                </a:solidFill>
                <a:latin typeface="Arial Narrow" panose="020B0606020202030204" pitchFamily="34" charset="0"/>
              </a:rPr>
              <a:t> (Coulommiers) ; Mme Brocard (Creil) ; Dr </a:t>
            </a:r>
            <a:r>
              <a:rPr lang="fr-FR" sz="850" dirty="0" err="1">
                <a:solidFill>
                  <a:schemeClr val="accent6"/>
                </a:solidFill>
                <a:latin typeface="Arial Narrow" panose="020B0606020202030204" pitchFamily="34" charset="0"/>
              </a:rPr>
              <a:t>Nebbad</a:t>
            </a:r>
            <a:r>
              <a:rPr lang="fr-FR" sz="850" dirty="0">
                <a:solidFill>
                  <a:schemeClr val="accent6"/>
                </a:solidFill>
                <a:latin typeface="Arial Narrow" panose="020B0606020202030204" pitchFamily="34" charset="0"/>
              </a:rPr>
              <a:t>, Dr </a:t>
            </a:r>
            <a:r>
              <a:rPr lang="fr-FR" sz="850" dirty="0" err="1">
                <a:solidFill>
                  <a:schemeClr val="accent6"/>
                </a:solidFill>
                <a:latin typeface="Arial Narrow" panose="020B0606020202030204" pitchFamily="34" charset="0"/>
              </a:rPr>
              <a:t>Decousser</a:t>
            </a:r>
            <a:r>
              <a:rPr lang="fr-FR" sz="850" dirty="0">
                <a:solidFill>
                  <a:schemeClr val="accent6"/>
                </a:solidFill>
                <a:latin typeface="Arial Narrow" panose="020B0606020202030204" pitchFamily="34" charset="0"/>
              </a:rPr>
              <a:t>, M. Minaret (Henri Mondor, Créteil) ; Dr </a:t>
            </a:r>
            <a:r>
              <a:rPr lang="fr-FR" sz="850" dirty="0" err="1">
                <a:solidFill>
                  <a:schemeClr val="accent6"/>
                </a:solidFill>
                <a:latin typeface="Arial Narrow" panose="020B0606020202030204" pitchFamily="34" charset="0"/>
              </a:rPr>
              <a:t>Aberrane</a:t>
            </a:r>
            <a:r>
              <a:rPr lang="fr-FR" sz="850" dirty="0">
                <a:solidFill>
                  <a:schemeClr val="accent6"/>
                </a:solidFill>
                <a:latin typeface="Arial Narrow" panose="020B0606020202030204" pitchFamily="34" charset="0"/>
              </a:rPr>
              <a:t> (Intercommunal, Créteil) ; Mme Vermée (Decize) ; Dr Blondel, Dr </a:t>
            </a:r>
            <a:r>
              <a:rPr lang="fr-FR" sz="850" dirty="0" err="1">
                <a:solidFill>
                  <a:schemeClr val="accent6"/>
                </a:solidFill>
                <a:latin typeface="Arial Narrow" panose="020B0606020202030204" pitchFamily="34" charset="0"/>
              </a:rPr>
              <a:t>Flévin</a:t>
            </a:r>
            <a:r>
              <a:rPr lang="fr-FR" sz="850" dirty="0">
                <a:solidFill>
                  <a:schemeClr val="accent6"/>
                </a:solidFill>
                <a:latin typeface="Arial Narrow" panose="020B0606020202030204" pitchFamily="34" charset="0"/>
              </a:rPr>
              <a:t> (Dieppe) ; Dr </a:t>
            </a:r>
            <a:r>
              <a:rPr lang="fr-FR" sz="850" dirty="0" err="1">
                <a:solidFill>
                  <a:schemeClr val="accent6"/>
                </a:solidFill>
                <a:latin typeface="Arial Narrow" panose="020B0606020202030204" pitchFamily="34" charset="0"/>
              </a:rPr>
              <a:t>Bador</a:t>
            </a:r>
            <a:r>
              <a:rPr lang="fr-FR" sz="850" dirty="0">
                <a:solidFill>
                  <a:schemeClr val="accent6"/>
                </a:solidFill>
                <a:latin typeface="Arial Narrow" panose="020B0606020202030204" pitchFamily="34" charset="0"/>
              </a:rPr>
              <a:t> (Dijon) ; Mme </a:t>
            </a:r>
            <a:r>
              <a:rPr lang="fr-FR" sz="850" dirty="0" err="1">
                <a:solidFill>
                  <a:schemeClr val="accent6"/>
                </a:solidFill>
                <a:latin typeface="Arial Narrow" panose="020B0606020202030204" pitchFamily="34" charset="0"/>
              </a:rPr>
              <a:t>Petitboulanger</a:t>
            </a:r>
            <a:r>
              <a:rPr lang="fr-FR" sz="850" dirty="0">
                <a:solidFill>
                  <a:schemeClr val="accent6"/>
                </a:solidFill>
                <a:latin typeface="Arial Narrow" panose="020B0606020202030204" pitchFamily="34" charset="0"/>
              </a:rPr>
              <a:t>-Peyrard (Dôle) ; Dr </a:t>
            </a:r>
            <a:r>
              <a:rPr lang="fr-FR" sz="850" dirty="0" err="1">
                <a:solidFill>
                  <a:schemeClr val="accent6"/>
                </a:solidFill>
                <a:latin typeface="Arial Narrow" panose="020B0606020202030204" pitchFamily="34" charset="0"/>
              </a:rPr>
              <a:t>Hendricx</a:t>
            </a:r>
            <a:r>
              <a:rPr lang="fr-FR" sz="850" dirty="0">
                <a:solidFill>
                  <a:schemeClr val="accent6"/>
                </a:solidFill>
                <a:latin typeface="Arial Narrow" panose="020B0606020202030204" pitchFamily="34" charset="0"/>
              </a:rPr>
              <a:t> (Douai) ; Mme </a:t>
            </a:r>
            <a:r>
              <a:rPr lang="fr-FR" sz="850" dirty="0" err="1">
                <a:solidFill>
                  <a:schemeClr val="accent6"/>
                </a:solidFill>
                <a:latin typeface="Arial Narrow" panose="020B0606020202030204" pitchFamily="34" charset="0"/>
              </a:rPr>
              <a:t>Pannier</a:t>
            </a:r>
            <a:r>
              <a:rPr lang="fr-FR" sz="850" dirty="0">
                <a:solidFill>
                  <a:schemeClr val="accent6"/>
                </a:solidFill>
                <a:latin typeface="Arial Narrow" panose="020B0606020202030204" pitchFamily="34" charset="0"/>
              </a:rPr>
              <a:t> (Doullens) ; Dr </a:t>
            </a:r>
            <a:r>
              <a:rPr lang="fr-FR" sz="850" dirty="0" err="1">
                <a:solidFill>
                  <a:schemeClr val="accent6"/>
                </a:solidFill>
                <a:latin typeface="Arial Narrow" panose="020B0606020202030204" pitchFamily="34" charset="0"/>
              </a:rPr>
              <a:t>Lepainteur</a:t>
            </a:r>
            <a:r>
              <a:rPr lang="fr-FR" sz="850" dirty="0">
                <a:solidFill>
                  <a:schemeClr val="accent6"/>
                </a:solidFill>
                <a:latin typeface="Arial Narrow" panose="020B0606020202030204" pitchFamily="34" charset="0"/>
              </a:rPr>
              <a:t>, Dr </a:t>
            </a:r>
            <a:r>
              <a:rPr lang="fr-FR" sz="850" dirty="0" err="1">
                <a:solidFill>
                  <a:schemeClr val="accent6"/>
                </a:solidFill>
                <a:latin typeface="Arial Narrow" panose="020B0606020202030204" pitchFamily="34" charset="0"/>
              </a:rPr>
              <a:t>Emirian</a:t>
            </a:r>
            <a:r>
              <a:rPr lang="fr-FR" sz="850" dirty="0">
                <a:solidFill>
                  <a:schemeClr val="accent6"/>
                </a:solidFill>
                <a:latin typeface="Arial Narrow" panose="020B0606020202030204" pitchFamily="34" charset="0"/>
              </a:rPr>
              <a:t> (Dourdan) ; Mme Nadeau, Mme </a:t>
            </a:r>
            <a:r>
              <a:rPr lang="fr-FR" sz="850" dirty="0" err="1">
                <a:solidFill>
                  <a:schemeClr val="accent6"/>
                </a:solidFill>
                <a:latin typeface="Arial Narrow" panose="020B0606020202030204" pitchFamily="34" charset="0"/>
              </a:rPr>
              <a:t>Smets</a:t>
            </a:r>
            <a:r>
              <a:rPr lang="fr-FR" sz="850" dirty="0">
                <a:solidFill>
                  <a:schemeClr val="accent6"/>
                </a:solidFill>
                <a:latin typeface="Arial Narrow" panose="020B0606020202030204" pitchFamily="34" charset="0"/>
              </a:rPr>
              <a:t>, Mme </a:t>
            </a:r>
            <a:r>
              <a:rPr lang="fr-FR" sz="850" dirty="0" err="1">
                <a:solidFill>
                  <a:schemeClr val="accent6"/>
                </a:solidFill>
                <a:latin typeface="Arial Narrow" panose="020B0606020202030204" pitchFamily="34" charset="0"/>
              </a:rPr>
              <a:t>Wirquin</a:t>
            </a:r>
            <a:r>
              <a:rPr lang="fr-FR" sz="850" dirty="0">
                <a:solidFill>
                  <a:schemeClr val="accent6"/>
                </a:solidFill>
                <a:latin typeface="Arial Narrow" panose="020B0606020202030204" pitchFamily="34" charset="0"/>
              </a:rPr>
              <a:t> (Draguignan) ; Dr </a:t>
            </a:r>
            <a:r>
              <a:rPr lang="fr-FR" sz="850" dirty="0" err="1">
                <a:solidFill>
                  <a:schemeClr val="accent6"/>
                </a:solidFill>
                <a:latin typeface="Arial Narrow" panose="020B0606020202030204" pitchFamily="34" charset="0"/>
              </a:rPr>
              <a:t>Ould</a:t>
            </a:r>
            <a:r>
              <a:rPr lang="fr-FR" sz="850" dirty="0">
                <a:solidFill>
                  <a:schemeClr val="accent6"/>
                </a:solidFill>
                <a:latin typeface="Arial Narrow" panose="020B0606020202030204" pitchFamily="34" charset="0"/>
              </a:rPr>
              <a:t> Hocine (Dreux) ; Dr </a:t>
            </a:r>
            <a:r>
              <a:rPr lang="fr-FR" sz="850" dirty="0" err="1">
                <a:solidFill>
                  <a:schemeClr val="accent6"/>
                </a:solidFill>
                <a:latin typeface="Arial Narrow" panose="020B0606020202030204" pitchFamily="34" charset="0"/>
              </a:rPr>
              <a:t>Weillaert</a:t>
            </a:r>
            <a:r>
              <a:rPr lang="fr-FR" sz="850" dirty="0">
                <a:solidFill>
                  <a:schemeClr val="accent6"/>
                </a:solidFill>
                <a:latin typeface="Arial Narrow" panose="020B0606020202030204" pitchFamily="34" charset="0"/>
              </a:rPr>
              <a:t> (Dunkerque) ; Dr Vallée (Eaubonne) ; Mme Duval, Dr Deligne (Epinal) ; Dr </a:t>
            </a:r>
            <a:r>
              <a:rPr lang="fr-FR" sz="850" dirty="0" err="1">
                <a:solidFill>
                  <a:schemeClr val="accent6"/>
                </a:solidFill>
                <a:latin typeface="Arial Narrow" panose="020B0606020202030204" pitchFamily="34" charset="0"/>
              </a:rPr>
              <a:t>Medimagh</a:t>
            </a:r>
            <a:r>
              <a:rPr lang="fr-FR" sz="850" dirty="0">
                <a:solidFill>
                  <a:schemeClr val="accent6"/>
                </a:solidFill>
                <a:latin typeface="Arial Narrow" panose="020B0606020202030204" pitchFamily="34" charset="0"/>
              </a:rPr>
              <a:t>, Dr </a:t>
            </a:r>
            <a:r>
              <a:rPr lang="fr-FR" sz="850" dirty="0" err="1">
                <a:solidFill>
                  <a:schemeClr val="accent6"/>
                </a:solidFill>
                <a:latin typeface="Arial Narrow" panose="020B0606020202030204" pitchFamily="34" charset="0"/>
              </a:rPr>
              <a:t>Djibo</a:t>
            </a:r>
            <a:r>
              <a:rPr lang="fr-FR" sz="850" dirty="0">
                <a:solidFill>
                  <a:schemeClr val="accent6"/>
                </a:solidFill>
                <a:latin typeface="Arial Narrow" panose="020B0606020202030204" pitchFamily="34" charset="0"/>
              </a:rPr>
              <a:t> (Evreux) ; Dr </a:t>
            </a:r>
            <a:r>
              <a:rPr lang="fr-FR" sz="850" dirty="0" err="1">
                <a:solidFill>
                  <a:schemeClr val="accent6"/>
                </a:solidFill>
                <a:latin typeface="Arial Narrow" panose="020B0606020202030204" pitchFamily="34" charset="0"/>
              </a:rPr>
              <a:t>Gallou</a:t>
            </a:r>
            <a:r>
              <a:rPr lang="fr-FR" sz="850" dirty="0">
                <a:solidFill>
                  <a:schemeClr val="accent6"/>
                </a:solidFill>
                <a:latin typeface="Arial Narrow" panose="020B0606020202030204" pitchFamily="34" charset="0"/>
              </a:rPr>
              <a:t> (Falaise) ; Dr </a:t>
            </a:r>
            <a:r>
              <a:rPr lang="fr-FR" sz="850" dirty="0" err="1">
                <a:solidFill>
                  <a:schemeClr val="accent6"/>
                </a:solidFill>
                <a:latin typeface="Arial Narrow" panose="020B0606020202030204" pitchFamily="34" charset="0"/>
              </a:rPr>
              <a:t>Aouffen</a:t>
            </a:r>
            <a:r>
              <a:rPr lang="fr-FR" sz="850" dirty="0">
                <a:solidFill>
                  <a:schemeClr val="accent6"/>
                </a:solidFill>
                <a:latin typeface="Arial Narrow" panose="020B0606020202030204" pitchFamily="34" charset="0"/>
              </a:rPr>
              <a:t> (Firminy) ; Dr </a:t>
            </a:r>
            <a:r>
              <a:rPr lang="fr-FR" sz="850" dirty="0" err="1">
                <a:solidFill>
                  <a:schemeClr val="accent6"/>
                </a:solidFill>
                <a:latin typeface="Arial Narrow" panose="020B0606020202030204" pitchFamily="34" charset="0"/>
              </a:rPr>
              <a:t>Pancher-Lory</a:t>
            </a:r>
            <a:r>
              <a:rPr lang="fr-FR" sz="850" dirty="0">
                <a:solidFill>
                  <a:schemeClr val="accent6"/>
                </a:solidFill>
                <a:latin typeface="Arial Narrow" panose="020B0606020202030204" pitchFamily="34" charset="0"/>
              </a:rPr>
              <a:t>, M. Poulin (Flers) ; Mme Rolland, Dr </a:t>
            </a:r>
            <a:r>
              <a:rPr lang="fr-FR" sz="850" dirty="0" err="1">
                <a:solidFill>
                  <a:schemeClr val="accent6"/>
                </a:solidFill>
                <a:latin typeface="Arial Narrow" panose="020B0606020202030204" pitchFamily="34" charset="0"/>
              </a:rPr>
              <a:t>Montalègre</a:t>
            </a:r>
            <a:r>
              <a:rPr lang="fr-FR" sz="850" dirty="0">
                <a:solidFill>
                  <a:schemeClr val="accent6"/>
                </a:solidFill>
                <a:latin typeface="Arial Narrow" panose="020B0606020202030204" pitchFamily="34" charset="0"/>
              </a:rPr>
              <a:t> (Foix) ; Mme Louis-Hernandez (Fontainebleau) ; Dr </a:t>
            </a:r>
            <a:r>
              <a:rPr lang="fr-FR" sz="850" dirty="0" err="1">
                <a:solidFill>
                  <a:schemeClr val="accent6"/>
                </a:solidFill>
                <a:latin typeface="Arial Narrow" panose="020B0606020202030204" pitchFamily="34" charset="0"/>
              </a:rPr>
              <a:t>Gontier</a:t>
            </a:r>
            <a:r>
              <a:rPr lang="fr-FR" sz="850" dirty="0">
                <a:solidFill>
                  <a:schemeClr val="accent6"/>
                </a:solidFill>
                <a:latin typeface="Arial Narrow" panose="020B0606020202030204" pitchFamily="34" charset="0"/>
              </a:rPr>
              <a:t> (Fourmies) ; Dr </a:t>
            </a:r>
            <a:r>
              <a:rPr lang="fr-FR" sz="850" dirty="0" err="1">
                <a:solidFill>
                  <a:schemeClr val="accent6"/>
                </a:solidFill>
                <a:latin typeface="Arial Narrow" panose="020B0606020202030204" pitchFamily="34" charset="0"/>
              </a:rPr>
              <a:t>Roudière</a:t>
            </a:r>
            <a:r>
              <a:rPr lang="fr-FR" sz="850" dirty="0">
                <a:solidFill>
                  <a:schemeClr val="accent6"/>
                </a:solidFill>
                <a:latin typeface="Arial Narrow" panose="020B0606020202030204" pitchFamily="34" charset="0"/>
              </a:rPr>
              <a:t> (Fréjus) ; Dr </a:t>
            </a:r>
            <a:r>
              <a:rPr lang="fr-FR" sz="850" dirty="0" err="1">
                <a:solidFill>
                  <a:schemeClr val="accent6"/>
                </a:solidFill>
                <a:latin typeface="Arial Narrow" panose="020B0606020202030204" pitchFamily="34" charset="0"/>
              </a:rPr>
              <a:t>Machergui-Hammami</a:t>
            </a:r>
            <a:r>
              <a:rPr lang="fr-FR" sz="850" dirty="0">
                <a:solidFill>
                  <a:schemeClr val="accent6"/>
                </a:solidFill>
                <a:latin typeface="Arial Narrow" panose="020B0606020202030204" pitchFamily="34" charset="0"/>
              </a:rPr>
              <a:t> (Gap) ; Pr </a:t>
            </a:r>
            <a:r>
              <a:rPr lang="fr-FR" sz="850" dirty="0" err="1">
                <a:solidFill>
                  <a:schemeClr val="accent6"/>
                </a:solidFill>
                <a:latin typeface="Arial Narrow" panose="020B0606020202030204" pitchFamily="34" charset="0"/>
              </a:rPr>
              <a:t>Herrmann</a:t>
            </a:r>
            <a:r>
              <a:rPr lang="fr-FR" sz="850" dirty="0">
                <a:solidFill>
                  <a:schemeClr val="accent6"/>
                </a:solidFill>
                <a:latin typeface="Arial Narrow" panose="020B0606020202030204" pitchFamily="34" charset="0"/>
              </a:rPr>
              <a:t>, Dr Lawrence (Garches) ; Dr Delaporte, Mme </a:t>
            </a:r>
            <a:r>
              <a:rPr lang="fr-FR" sz="850" dirty="0" err="1">
                <a:solidFill>
                  <a:schemeClr val="accent6"/>
                </a:solidFill>
                <a:latin typeface="Arial Narrow" panose="020B0606020202030204" pitchFamily="34" charset="0"/>
              </a:rPr>
              <a:t>Battaglini</a:t>
            </a:r>
            <a:r>
              <a:rPr lang="fr-FR" sz="850" dirty="0">
                <a:solidFill>
                  <a:schemeClr val="accent6"/>
                </a:solidFill>
                <a:latin typeface="Arial Narrow" panose="020B0606020202030204" pitchFamily="34" charset="0"/>
              </a:rPr>
              <a:t> (Gien) ; Dr </a:t>
            </a:r>
            <a:r>
              <a:rPr lang="fr-FR" sz="850" dirty="0" err="1">
                <a:solidFill>
                  <a:schemeClr val="accent6"/>
                </a:solidFill>
                <a:latin typeface="Arial Narrow" panose="020B0606020202030204" pitchFamily="34" charset="0"/>
              </a:rPr>
              <a:t>Babchia</a:t>
            </a:r>
            <a:r>
              <a:rPr lang="fr-FR" sz="850" dirty="0">
                <a:solidFill>
                  <a:schemeClr val="accent6"/>
                </a:solidFill>
                <a:latin typeface="Arial Narrow" panose="020B0606020202030204" pitchFamily="34" charset="0"/>
              </a:rPr>
              <a:t> (Gisors) ; Mme </a:t>
            </a:r>
            <a:r>
              <a:rPr lang="fr-FR" sz="850" dirty="0" err="1">
                <a:solidFill>
                  <a:schemeClr val="accent6"/>
                </a:solidFill>
                <a:latin typeface="Arial Narrow" panose="020B0606020202030204" pitchFamily="34" charset="0"/>
              </a:rPr>
              <a:t>Beddok</a:t>
            </a:r>
            <a:r>
              <a:rPr lang="fr-FR" sz="850" dirty="0">
                <a:solidFill>
                  <a:schemeClr val="accent6"/>
                </a:solidFill>
                <a:latin typeface="Arial Narrow" panose="020B0606020202030204" pitchFamily="34" charset="0"/>
              </a:rPr>
              <a:t>, Dr </a:t>
            </a:r>
            <a:r>
              <a:rPr lang="fr-FR" sz="850" dirty="0" err="1">
                <a:solidFill>
                  <a:schemeClr val="accent6"/>
                </a:solidFill>
                <a:latin typeface="Arial Narrow" panose="020B0606020202030204" pitchFamily="34" charset="0"/>
              </a:rPr>
              <a:t>Carrër-Causeret</a:t>
            </a:r>
            <a:r>
              <a:rPr lang="fr-FR" sz="850" dirty="0">
                <a:solidFill>
                  <a:schemeClr val="accent6"/>
                </a:solidFill>
                <a:latin typeface="Arial Narrow" panose="020B0606020202030204" pitchFamily="34" charset="0"/>
              </a:rPr>
              <a:t> (Gonesse) ; Dr Léotard (Grasse) ; Mme Lallemand (Gray) ; Dr </a:t>
            </a:r>
            <a:r>
              <a:rPr lang="fr-FR" sz="850" dirty="0" err="1">
                <a:solidFill>
                  <a:schemeClr val="accent6"/>
                </a:solidFill>
                <a:latin typeface="Arial Narrow" panose="020B0606020202030204" pitchFamily="34" charset="0"/>
              </a:rPr>
              <a:t>Pelloux</a:t>
            </a:r>
            <a:r>
              <a:rPr lang="fr-FR" sz="850" dirty="0">
                <a:solidFill>
                  <a:schemeClr val="accent6"/>
                </a:solidFill>
                <a:latin typeface="Arial Narrow" panose="020B0606020202030204" pitchFamily="34" charset="0"/>
              </a:rPr>
              <a:t> (Grenoble) ; Dr </a:t>
            </a:r>
            <a:r>
              <a:rPr lang="fr-FR" sz="850" dirty="0" err="1">
                <a:solidFill>
                  <a:schemeClr val="accent6"/>
                </a:solidFill>
                <a:latin typeface="Arial Narrow" panose="020B0606020202030204" pitchFamily="34" charset="0"/>
              </a:rPr>
              <a:t>Sevin</a:t>
            </a:r>
            <a:r>
              <a:rPr lang="fr-FR" sz="850" dirty="0">
                <a:solidFill>
                  <a:schemeClr val="accent6"/>
                </a:solidFill>
                <a:latin typeface="Arial Narrow" panose="020B0606020202030204" pitchFamily="34" charset="0"/>
              </a:rPr>
              <a:t> (Guéret) ; Dr </a:t>
            </a:r>
            <a:r>
              <a:rPr lang="fr-FR" sz="850" dirty="0" err="1">
                <a:solidFill>
                  <a:schemeClr val="accent6"/>
                </a:solidFill>
                <a:latin typeface="Arial Narrow" panose="020B0606020202030204" pitchFamily="34" charset="0"/>
              </a:rPr>
              <a:t>Exinger</a:t>
            </a:r>
            <a:r>
              <a:rPr lang="fr-FR" sz="850" dirty="0">
                <a:solidFill>
                  <a:schemeClr val="accent6"/>
                </a:solidFill>
                <a:latin typeface="Arial Narrow" panose="020B0606020202030204" pitchFamily="34" charset="0"/>
              </a:rPr>
              <a:t> (Haguenau ; Dr </a:t>
            </a:r>
            <a:r>
              <a:rPr lang="fr-FR" sz="850" dirty="0" err="1">
                <a:solidFill>
                  <a:schemeClr val="accent6"/>
                </a:solidFill>
                <a:latin typeface="Arial Narrow" panose="020B0606020202030204" pitchFamily="34" charset="0"/>
              </a:rPr>
              <a:t>Pesqué</a:t>
            </a:r>
            <a:r>
              <a:rPr lang="fr-FR" sz="850" dirty="0">
                <a:solidFill>
                  <a:schemeClr val="accent6"/>
                </a:solidFill>
                <a:latin typeface="Arial Narrow" panose="020B0606020202030204" pitchFamily="34" charset="0"/>
              </a:rPr>
              <a:t> (Jonzac) ; Dr Grenet, (</a:t>
            </a:r>
            <a:r>
              <a:rPr lang="fr-FR" sz="850" dirty="0" err="1">
                <a:solidFill>
                  <a:schemeClr val="accent6"/>
                </a:solidFill>
                <a:latin typeface="Arial Narrow" panose="020B0606020202030204" pitchFamily="34" charset="0"/>
              </a:rPr>
              <a:t>Jossigny</a:t>
            </a:r>
            <a:r>
              <a:rPr lang="fr-FR" sz="850" dirty="0">
                <a:solidFill>
                  <a:schemeClr val="accent6"/>
                </a:solidFill>
                <a:latin typeface="Arial Narrow" panose="020B0606020202030204" pitchFamily="34" charset="0"/>
              </a:rPr>
              <a:t>) ; Mme </a:t>
            </a:r>
            <a:r>
              <a:rPr lang="fr-FR" sz="850" dirty="0" err="1">
                <a:solidFill>
                  <a:schemeClr val="accent6"/>
                </a:solidFill>
                <a:latin typeface="Arial Narrow" panose="020B0606020202030204" pitchFamily="34" charset="0"/>
              </a:rPr>
              <a:t>Annaix</a:t>
            </a:r>
            <a:r>
              <a:rPr lang="fr-FR" sz="850" dirty="0">
                <a:solidFill>
                  <a:schemeClr val="accent6"/>
                </a:solidFill>
                <a:latin typeface="Arial Narrow" panose="020B0606020202030204" pitchFamily="34" charset="0"/>
              </a:rPr>
              <a:t>, Mme </a:t>
            </a:r>
            <a:r>
              <a:rPr lang="fr-FR" sz="850" dirty="0" err="1">
                <a:solidFill>
                  <a:schemeClr val="accent6"/>
                </a:solidFill>
                <a:latin typeface="Arial Narrow" panose="020B0606020202030204" pitchFamily="34" charset="0"/>
              </a:rPr>
              <a:t>Loison</a:t>
            </a:r>
            <a:r>
              <a:rPr lang="fr-FR" sz="850" dirty="0">
                <a:solidFill>
                  <a:schemeClr val="accent6"/>
                </a:solidFill>
                <a:latin typeface="Arial Narrow" panose="020B0606020202030204" pitchFamily="34" charset="0"/>
              </a:rPr>
              <a:t> (La Flèche) ; Dr Poirier, Dr Bourdon (La Roche/</a:t>
            </a:r>
            <a:r>
              <a:rPr lang="fr-FR" sz="850" dirty="0" err="1">
                <a:solidFill>
                  <a:schemeClr val="accent6"/>
                </a:solidFill>
                <a:latin typeface="Arial Narrow" panose="020B0606020202030204" pitchFamily="34" charset="0"/>
              </a:rPr>
              <a:t>Yon</a:t>
            </a:r>
            <a:r>
              <a:rPr lang="fr-FR" sz="850" dirty="0">
                <a:solidFill>
                  <a:schemeClr val="accent6"/>
                </a:solidFill>
                <a:latin typeface="Arial Narrow" panose="020B0606020202030204" pitchFamily="34" charset="0"/>
              </a:rPr>
              <a:t>) ; Dr </a:t>
            </a:r>
            <a:r>
              <a:rPr lang="fr-FR" sz="850" dirty="0" err="1">
                <a:solidFill>
                  <a:schemeClr val="accent6"/>
                </a:solidFill>
                <a:latin typeface="Arial Narrow" panose="020B0606020202030204" pitchFamily="34" charset="0"/>
              </a:rPr>
              <a:t>Mimouni</a:t>
            </a:r>
            <a:r>
              <a:rPr lang="fr-FR" sz="850" dirty="0">
                <a:solidFill>
                  <a:schemeClr val="accent6"/>
                </a:solidFill>
                <a:latin typeface="Arial Narrow" panose="020B0606020202030204" pitchFamily="34" charset="0"/>
              </a:rPr>
              <a:t>, Mme </a:t>
            </a:r>
            <a:r>
              <a:rPr lang="fr-FR" sz="850" dirty="0" err="1">
                <a:solidFill>
                  <a:schemeClr val="accent6"/>
                </a:solidFill>
                <a:latin typeface="Arial Narrow" panose="020B0606020202030204" pitchFamily="34" charset="0"/>
              </a:rPr>
              <a:t>Bez</a:t>
            </a:r>
            <a:r>
              <a:rPr lang="fr-FR" sz="850" dirty="0">
                <a:solidFill>
                  <a:schemeClr val="accent6"/>
                </a:solidFill>
                <a:latin typeface="Arial Narrow" panose="020B0606020202030204" pitchFamily="34" charset="0"/>
              </a:rPr>
              <a:t> (La Teste-de-</a:t>
            </a:r>
            <a:r>
              <a:rPr lang="fr-FR" sz="850" dirty="0" err="1">
                <a:solidFill>
                  <a:schemeClr val="accent6"/>
                </a:solidFill>
                <a:latin typeface="Arial Narrow" panose="020B0606020202030204" pitchFamily="34" charset="0"/>
              </a:rPr>
              <a:t>Buch</a:t>
            </a:r>
            <a:r>
              <a:rPr lang="fr-FR" sz="850" dirty="0">
                <a:solidFill>
                  <a:schemeClr val="accent6"/>
                </a:solidFill>
                <a:latin typeface="Arial Narrow" panose="020B0606020202030204" pitchFamily="34" charset="0"/>
              </a:rPr>
              <a:t>) ; Dr Dufour (Lannion) ; Dr Jan (Laval) ; Dr Amara (Le Chesnay) ; Dr </a:t>
            </a:r>
            <a:r>
              <a:rPr lang="fr-FR" sz="850" dirty="0" err="1">
                <a:solidFill>
                  <a:schemeClr val="accent6"/>
                </a:solidFill>
                <a:latin typeface="Arial Narrow" panose="020B0606020202030204" pitchFamily="34" charset="0"/>
              </a:rPr>
              <a:t>Benseddik</a:t>
            </a:r>
            <a:r>
              <a:rPr lang="fr-FR" sz="850" dirty="0">
                <a:solidFill>
                  <a:schemeClr val="accent6"/>
                </a:solidFill>
                <a:latin typeface="Arial Narrow" panose="020B0606020202030204" pitchFamily="34" charset="0"/>
              </a:rPr>
              <a:t>, Dr </a:t>
            </a:r>
            <a:r>
              <a:rPr lang="fr-FR" sz="850" dirty="0" err="1">
                <a:solidFill>
                  <a:schemeClr val="accent6"/>
                </a:solidFill>
                <a:latin typeface="Arial Narrow" panose="020B0606020202030204" pitchFamily="34" charset="0"/>
              </a:rPr>
              <a:t>Zamfir</a:t>
            </a:r>
            <a:r>
              <a:rPr lang="fr-FR" sz="850" dirty="0">
                <a:solidFill>
                  <a:schemeClr val="accent6"/>
                </a:solidFill>
                <a:latin typeface="Arial Narrow" panose="020B0606020202030204" pitchFamily="34" charset="0"/>
              </a:rPr>
              <a:t> (Le </a:t>
            </a:r>
            <a:r>
              <a:rPr lang="fr-FR" sz="850" dirty="0" err="1">
                <a:solidFill>
                  <a:schemeClr val="accent6"/>
                </a:solidFill>
                <a:latin typeface="Arial Narrow" panose="020B0606020202030204" pitchFamily="34" charset="0"/>
              </a:rPr>
              <a:t>Coudray</a:t>
            </a:r>
            <a:r>
              <a:rPr lang="fr-FR" sz="850" dirty="0">
                <a:solidFill>
                  <a:schemeClr val="accent6"/>
                </a:solidFill>
                <a:latin typeface="Arial Narrow" panose="020B0606020202030204" pitchFamily="34" charset="0"/>
              </a:rPr>
              <a:t>-Chartres) ; Dr Bénard (Le Havre) ; Dr </a:t>
            </a:r>
            <a:r>
              <a:rPr lang="fr-FR" sz="850" dirty="0" err="1">
                <a:solidFill>
                  <a:schemeClr val="accent6"/>
                </a:solidFill>
                <a:latin typeface="Arial Narrow" panose="020B0606020202030204" pitchFamily="34" charset="0"/>
              </a:rPr>
              <a:t>Fortineau</a:t>
            </a:r>
            <a:r>
              <a:rPr lang="fr-FR" sz="850" dirty="0">
                <a:solidFill>
                  <a:schemeClr val="accent6"/>
                </a:solidFill>
                <a:latin typeface="Arial Narrow" panose="020B0606020202030204" pitchFamily="34" charset="0"/>
              </a:rPr>
              <a:t>, Dr </a:t>
            </a:r>
            <a:r>
              <a:rPr lang="fr-FR" sz="850" dirty="0" err="1">
                <a:solidFill>
                  <a:schemeClr val="accent6"/>
                </a:solidFill>
                <a:latin typeface="Arial Narrow" panose="020B0606020202030204" pitchFamily="34" charset="0"/>
              </a:rPr>
              <a:t>Cuzon</a:t>
            </a:r>
            <a:r>
              <a:rPr lang="fr-FR" sz="850" dirty="0">
                <a:solidFill>
                  <a:schemeClr val="accent6"/>
                </a:solidFill>
                <a:latin typeface="Arial Narrow" panose="020B0606020202030204" pitchFamily="34" charset="0"/>
              </a:rPr>
              <a:t>, Dr Gauthier, Dr </a:t>
            </a:r>
            <a:r>
              <a:rPr lang="fr-FR" sz="850" dirty="0" err="1">
                <a:solidFill>
                  <a:schemeClr val="accent6"/>
                </a:solidFill>
                <a:latin typeface="Arial Narrow" panose="020B0606020202030204" pitchFamily="34" charset="0"/>
              </a:rPr>
              <a:t>Emeraud</a:t>
            </a:r>
            <a:r>
              <a:rPr lang="fr-FR" sz="850" dirty="0">
                <a:solidFill>
                  <a:schemeClr val="accent6"/>
                </a:solidFill>
                <a:latin typeface="Arial Narrow" panose="020B0606020202030204" pitchFamily="34" charset="0"/>
              </a:rPr>
              <a:t> (Le Kremlin-Bicêtre) ; Dr Penn, Dr </a:t>
            </a:r>
            <a:r>
              <a:rPr lang="fr-FR" sz="850" dirty="0" err="1">
                <a:solidFill>
                  <a:schemeClr val="accent6"/>
                </a:solidFill>
                <a:latin typeface="Arial Narrow" panose="020B0606020202030204" pitchFamily="34" charset="0"/>
              </a:rPr>
              <a:t>Ramanantsoa</a:t>
            </a:r>
            <a:r>
              <a:rPr lang="fr-FR" sz="850" dirty="0">
                <a:solidFill>
                  <a:schemeClr val="accent6"/>
                </a:solidFill>
                <a:latin typeface="Arial Narrow" panose="020B0606020202030204" pitchFamily="34" charset="0"/>
              </a:rPr>
              <a:t>, Dr </a:t>
            </a:r>
            <a:r>
              <a:rPr lang="fr-FR" sz="850" dirty="0" err="1">
                <a:solidFill>
                  <a:schemeClr val="accent6"/>
                </a:solidFill>
                <a:latin typeface="Arial Narrow" panose="020B0606020202030204" pitchFamily="34" charset="0"/>
              </a:rPr>
              <a:t>Beaudron</a:t>
            </a:r>
            <a:r>
              <a:rPr lang="fr-FR" sz="850" dirty="0">
                <a:solidFill>
                  <a:schemeClr val="accent6"/>
                </a:solidFill>
                <a:latin typeface="Arial Narrow" panose="020B0606020202030204" pitchFamily="34" charset="0"/>
              </a:rPr>
              <a:t> (Le Mans) ; Dr Bergues, Mme Ledru (Lens) ; Dr Lemaitre, M. </a:t>
            </a:r>
            <a:r>
              <a:rPr lang="fr-FR" sz="850" dirty="0" err="1">
                <a:solidFill>
                  <a:schemeClr val="accent6"/>
                </a:solidFill>
                <a:latin typeface="Arial Narrow" panose="020B0606020202030204" pitchFamily="34" charset="0"/>
              </a:rPr>
              <a:t>Piantoni</a:t>
            </a:r>
            <a:r>
              <a:rPr lang="fr-FR" sz="850" dirty="0">
                <a:solidFill>
                  <a:schemeClr val="accent6"/>
                </a:solidFill>
                <a:latin typeface="Arial Narrow" panose="020B0606020202030204" pitchFamily="34" charset="0"/>
              </a:rPr>
              <a:t> (Lille) ; Pr Ploy, Dr Garnier (Limoges) ; Dr </a:t>
            </a:r>
            <a:r>
              <a:rPr lang="fr-FR" sz="850" dirty="0" err="1">
                <a:solidFill>
                  <a:schemeClr val="accent6"/>
                </a:solidFill>
                <a:latin typeface="Arial Narrow" panose="020B0606020202030204" pitchFamily="34" charset="0"/>
              </a:rPr>
              <a:t>Béretta-Salaün</a:t>
            </a:r>
            <a:r>
              <a:rPr lang="fr-FR" sz="850" dirty="0">
                <a:solidFill>
                  <a:schemeClr val="accent6"/>
                </a:solidFill>
                <a:latin typeface="Arial Narrow" panose="020B0606020202030204" pitchFamily="34" charset="0"/>
              </a:rPr>
              <a:t> (Lisieux) ; Pr </a:t>
            </a:r>
            <a:r>
              <a:rPr lang="fr-FR" sz="850" dirty="0" err="1">
                <a:solidFill>
                  <a:schemeClr val="accent6"/>
                </a:solidFill>
                <a:latin typeface="Arial Narrow" panose="020B0606020202030204" pitchFamily="34" charset="0"/>
              </a:rPr>
              <a:t>Decoster</a:t>
            </a:r>
            <a:r>
              <a:rPr lang="fr-FR" sz="850" dirty="0">
                <a:solidFill>
                  <a:schemeClr val="accent6"/>
                </a:solidFill>
                <a:latin typeface="Arial Narrow" panose="020B0606020202030204" pitchFamily="34" charset="0"/>
              </a:rPr>
              <a:t>, Dr </a:t>
            </a:r>
            <a:r>
              <a:rPr lang="fr-FR" sz="850" dirty="0" err="1">
                <a:solidFill>
                  <a:schemeClr val="accent6"/>
                </a:solidFill>
                <a:latin typeface="Arial Narrow" panose="020B0606020202030204" pitchFamily="34" charset="0"/>
              </a:rPr>
              <a:t>Georgel</a:t>
            </a:r>
            <a:r>
              <a:rPr lang="fr-FR" sz="850" dirty="0">
                <a:solidFill>
                  <a:schemeClr val="accent6"/>
                </a:solidFill>
                <a:latin typeface="Arial Narrow" panose="020B0606020202030204" pitchFamily="34" charset="0"/>
              </a:rPr>
              <a:t> (Lomme) ; Mme </a:t>
            </a:r>
            <a:r>
              <a:rPr lang="fr-FR" sz="850" dirty="0" err="1">
                <a:solidFill>
                  <a:schemeClr val="accent6"/>
                </a:solidFill>
                <a:latin typeface="Arial Narrow" panose="020B0606020202030204" pitchFamily="34" charset="0"/>
              </a:rPr>
              <a:t>Delavelle</a:t>
            </a:r>
            <a:r>
              <a:rPr lang="fr-FR" sz="850" dirty="0">
                <a:solidFill>
                  <a:schemeClr val="accent6"/>
                </a:solidFill>
                <a:latin typeface="Arial Narrow" panose="020B0606020202030204" pitchFamily="34" charset="0"/>
              </a:rPr>
              <a:t>, Dr </a:t>
            </a:r>
            <a:r>
              <a:rPr lang="fr-FR" sz="850" dirty="0" err="1">
                <a:solidFill>
                  <a:schemeClr val="accent6"/>
                </a:solidFill>
                <a:latin typeface="Arial Narrow" panose="020B0606020202030204" pitchFamily="34" charset="0"/>
              </a:rPr>
              <a:t>Mermet-Jeanvoine</a:t>
            </a:r>
            <a:r>
              <a:rPr lang="fr-FR" sz="850" dirty="0">
                <a:solidFill>
                  <a:schemeClr val="accent6"/>
                </a:solidFill>
                <a:latin typeface="Arial Narrow" panose="020B0606020202030204" pitchFamily="34" charset="0"/>
              </a:rPr>
              <a:t> (Lons-le-Saunier) ; Dr </a:t>
            </a:r>
            <a:r>
              <a:rPr lang="fr-FR" sz="850" dirty="0" err="1">
                <a:solidFill>
                  <a:schemeClr val="accent6"/>
                </a:solidFill>
                <a:latin typeface="Arial Narrow" panose="020B0606020202030204" pitchFamily="34" charset="0"/>
              </a:rPr>
              <a:t>Haouisée</a:t>
            </a:r>
            <a:r>
              <a:rPr lang="fr-FR" sz="850" dirty="0">
                <a:solidFill>
                  <a:schemeClr val="accent6"/>
                </a:solidFill>
                <a:latin typeface="Arial Narrow" panose="020B0606020202030204" pitchFamily="34" charset="0"/>
              </a:rPr>
              <a:t>, Dr </a:t>
            </a:r>
            <a:r>
              <a:rPr lang="fr-FR" sz="850" dirty="0" err="1">
                <a:solidFill>
                  <a:schemeClr val="accent6"/>
                </a:solidFill>
                <a:latin typeface="Arial Narrow" panose="020B0606020202030204" pitchFamily="34" charset="0"/>
              </a:rPr>
              <a:t>Cariou</a:t>
            </a:r>
            <a:r>
              <a:rPr lang="fr-FR" sz="850" dirty="0">
                <a:solidFill>
                  <a:schemeClr val="accent6"/>
                </a:solidFill>
                <a:latin typeface="Arial Narrow" panose="020B0606020202030204" pitchFamily="34" charset="0"/>
              </a:rPr>
              <a:t> (Lorient) ; Mme </a:t>
            </a:r>
            <a:r>
              <a:rPr lang="fr-FR" sz="850" dirty="0" err="1">
                <a:solidFill>
                  <a:schemeClr val="accent6"/>
                </a:solidFill>
                <a:latin typeface="Arial Narrow" panose="020B0606020202030204" pitchFamily="34" charset="0"/>
              </a:rPr>
              <a:t>Salord</a:t>
            </a:r>
            <a:r>
              <a:rPr lang="fr-FR" sz="850" dirty="0">
                <a:solidFill>
                  <a:schemeClr val="accent6"/>
                </a:solidFill>
                <a:latin typeface="Arial Narrow" panose="020B0606020202030204" pitchFamily="34" charset="0"/>
              </a:rPr>
              <a:t>, Mme </a:t>
            </a:r>
            <a:r>
              <a:rPr lang="fr-FR" sz="850" dirty="0" err="1">
                <a:solidFill>
                  <a:schemeClr val="accent6"/>
                </a:solidFill>
                <a:latin typeface="Arial Narrow" panose="020B0606020202030204" pitchFamily="34" charset="0"/>
              </a:rPr>
              <a:t>Girardo</a:t>
            </a:r>
            <a:r>
              <a:rPr lang="fr-FR" sz="850" dirty="0">
                <a:solidFill>
                  <a:schemeClr val="accent6"/>
                </a:solidFill>
                <a:latin typeface="Arial Narrow" panose="020B0606020202030204" pitchFamily="34" charset="0"/>
              </a:rPr>
              <a:t> (La Croix-Rousse, Lyon) ; Dr Pecquet, Dr </a:t>
            </a:r>
            <a:r>
              <a:rPr lang="fr-FR" sz="850" dirty="0" err="1">
                <a:solidFill>
                  <a:schemeClr val="accent6"/>
                </a:solidFill>
                <a:latin typeface="Arial Narrow" panose="020B0606020202030204" pitchFamily="34" charset="0"/>
              </a:rPr>
              <a:t>Parmeland</a:t>
            </a:r>
            <a:r>
              <a:rPr lang="fr-FR" sz="850" dirty="0">
                <a:solidFill>
                  <a:schemeClr val="accent6"/>
                </a:solidFill>
                <a:latin typeface="Arial Narrow" panose="020B0606020202030204" pitchFamily="34" charset="0"/>
              </a:rPr>
              <a:t> (St-Joseph, Lyon) ; Mme </a:t>
            </a:r>
            <a:r>
              <a:rPr lang="fr-FR" sz="850" dirty="0" err="1">
                <a:solidFill>
                  <a:schemeClr val="accent6"/>
                </a:solidFill>
                <a:latin typeface="Arial Narrow" panose="020B0606020202030204" pitchFamily="34" charset="0"/>
              </a:rPr>
              <a:t>Simonin</a:t>
            </a:r>
            <a:r>
              <a:rPr lang="fr-FR" sz="850" dirty="0">
                <a:solidFill>
                  <a:schemeClr val="accent6"/>
                </a:solidFill>
                <a:latin typeface="Arial Narrow" panose="020B0606020202030204" pitchFamily="34" charset="0"/>
              </a:rPr>
              <a:t>, Dr Texier (Mâcon) ; Dr </a:t>
            </a:r>
            <a:r>
              <a:rPr lang="fr-FR" sz="850" dirty="0" err="1">
                <a:solidFill>
                  <a:schemeClr val="accent6"/>
                </a:solidFill>
                <a:latin typeface="Arial Narrow" panose="020B0606020202030204" pitchFamily="34" charset="0"/>
              </a:rPr>
              <a:t>Richardin</a:t>
            </a:r>
            <a:r>
              <a:rPr lang="fr-FR" sz="850" dirty="0">
                <a:solidFill>
                  <a:schemeClr val="accent6"/>
                </a:solidFill>
                <a:latin typeface="Arial Narrow" panose="020B0606020202030204" pitchFamily="34" charset="0"/>
              </a:rPr>
              <a:t> (Mantes-la-Jolie) ; Pr </a:t>
            </a:r>
            <a:r>
              <a:rPr lang="fr-FR" sz="850" dirty="0" err="1">
                <a:solidFill>
                  <a:schemeClr val="accent6"/>
                </a:solidFill>
                <a:latin typeface="Arial Narrow" panose="020B0606020202030204" pitchFamily="34" charset="0"/>
              </a:rPr>
              <a:t>Garnotel</a:t>
            </a:r>
            <a:r>
              <a:rPr lang="fr-FR" sz="850" dirty="0">
                <a:solidFill>
                  <a:schemeClr val="accent6"/>
                </a:solidFill>
                <a:latin typeface="Arial Narrow" panose="020B0606020202030204" pitchFamily="34" charset="0"/>
              </a:rPr>
              <a:t>, Mme Astier (H.I.A Laveran, Marseille) ; Dr Brunet (St-Joseph, Marseille) ; Pr Fournier, Dr </a:t>
            </a:r>
            <a:r>
              <a:rPr lang="fr-FR" sz="850" dirty="0" err="1">
                <a:solidFill>
                  <a:schemeClr val="accent6"/>
                </a:solidFill>
                <a:latin typeface="Arial Narrow" panose="020B0606020202030204" pitchFamily="34" charset="0"/>
              </a:rPr>
              <a:t>Dubourg</a:t>
            </a:r>
            <a:r>
              <a:rPr lang="fr-FR" sz="850" dirty="0">
                <a:solidFill>
                  <a:schemeClr val="accent6"/>
                </a:solidFill>
                <a:latin typeface="Arial Narrow" panose="020B0606020202030204" pitchFamily="34" charset="0"/>
              </a:rPr>
              <a:t> (La </a:t>
            </a:r>
            <a:r>
              <a:rPr lang="fr-FR" sz="850" dirty="0" err="1">
                <a:solidFill>
                  <a:schemeClr val="accent6"/>
                </a:solidFill>
                <a:latin typeface="Arial Narrow" panose="020B0606020202030204" pitchFamily="34" charset="0"/>
              </a:rPr>
              <a:t>Timone</a:t>
            </a:r>
            <a:r>
              <a:rPr lang="fr-FR" sz="850" dirty="0">
                <a:solidFill>
                  <a:schemeClr val="accent6"/>
                </a:solidFill>
                <a:latin typeface="Arial Narrow" panose="020B0606020202030204" pitchFamily="34" charset="0"/>
              </a:rPr>
              <a:t>, Marseille) ; Dr </a:t>
            </a:r>
            <a:r>
              <a:rPr lang="fr-FR" sz="850" dirty="0" err="1">
                <a:solidFill>
                  <a:schemeClr val="accent6"/>
                </a:solidFill>
                <a:latin typeface="Arial Narrow" panose="020B0606020202030204" pitchFamily="34" charset="0"/>
              </a:rPr>
              <a:t>Faibis</a:t>
            </a:r>
            <a:r>
              <a:rPr lang="fr-FR" sz="850" dirty="0">
                <a:solidFill>
                  <a:schemeClr val="accent6"/>
                </a:solidFill>
                <a:latin typeface="Arial Narrow" panose="020B0606020202030204" pitchFamily="34" charset="0"/>
              </a:rPr>
              <a:t> (Meaux) ; Dr Pitsch (Melun) ; Mme Dassin (Mende) ; Mme </a:t>
            </a:r>
            <a:r>
              <a:rPr lang="fr-FR" sz="850" dirty="0" err="1">
                <a:solidFill>
                  <a:schemeClr val="accent6"/>
                </a:solidFill>
                <a:latin typeface="Arial Narrow" panose="020B0606020202030204" pitchFamily="34" charset="0"/>
              </a:rPr>
              <a:t>Moulhade</a:t>
            </a:r>
            <a:r>
              <a:rPr lang="fr-FR" sz="850" dirty="0">
                <a:solidFill>
                  <a:schemeClr val="accent6"/>
                </a:solidFill>
                <a:latin typeface="Arial Narrow" panose="020B0606020202030204" pitchFamily="34" charset="0"/>
              </a:rPr>
              <a:t> (Belle-Isle, Metz) ; Dr </a:t>
            </a:r>
            <a:r>
              <a:rPr lang="fr-FR" sz="850" dirty="0" err="1">
                <a:solidFill>
                  <a:schemeClr val="accent6"/>
                </a:solidFill>
                <a:latin typeface="Arial Narrow" panose="020B0606020202030204" pitchFamily="34" charset="0"/>
              </a:rPr>
              <a:t>Laforge</a:t>
            </a:r>
            <a:r>
              <a:rPr lang="fr-FR" sz="850" dirty="0">
                <a:solidFill>
                  <a:schemeClr val="accent6"/>
                </a:solidFill>
                <a:latin typeface="Arial Narrow" panose="020B0606020202030204" pitchFamily="34" charset="0"/>
              </a:rPr>
              <a:t>, Dr </a:t>
            </a:r>
            <a:r>
              <a:rPr lang="fr-FR" sz="850" dirty="0" err="1">
                <a:solidFill>
                  <a:schemeClr val="accent6"/>
                </a:solidFill>
                <a:latin typeface="Arial Narrow" panose="020B0606020202030204" pitchFamily="34" charset="0"/>
              </a:rPr>
              <a:t>Javaugue</a:t>
            </a:r>
            <a:r>
              <a:rPr lang="fr-FR" sz="850" dirty="0">
                <a:solidFill>
                  <a:schemeClr val="accent6"/>
                </a:solidFill>
                <a:latin typeface="Arial Narrow" panose="020B0606020202030204" pitchFamily="34" charset="0"/>
              </a:rPr>
              <a:t> (Meulan) ; Mr </a:t>
            </a:r>
            <a:r>
              <a:rPr lang="fr-FR" sz="850" dirty="0" err="1">
                <a:solidFill>
                  <a:schemeClr val="accent6"/>
                </a:solidFill>
                <a:latin typeface="Arial Narrow" panose="020B0606020202030204" pitchFamily="34" charset="0"/>
              </a:rPr>
              <a:t>Denoyes</a:t>
            </a:r>
            <a:r>
              <a:rPr lang="fr-FR" sz="850" dirty="0">
                <a:solidFill>
                  <a:schemeClr val="accent6"/>
                </a:solidFill>
                <a:latin typeface="Arial Narrow" panose="020B0606020202030204" pitchFamily="34" charset="0"/>
              </a:rPr>
              <a:t> (Millau) ; Dr Février (Montauban) ; Dr </a:t>
            </a:r>
            <a:r>
              <a:rPr lang="fr-FR" sz="850" dirty="0" err="1">
                <a:solidFill>
                  <a:schemeClr val="accent6"/>
                </a:solidFill>
                <a:latin typeface="Arial Narrow" panose="020B0606020202030204" pitchFamily="34" charset="0"/>
              </a:rPr>
              <a:t>Crépet</a:t>
            </a:r>
            <a:r>
              <a:rPr lang="fr-FR" sz="850" dirty="0">
                <a:solidFill>
                  <a:schemeClr val="accent6"/>
                </a:solidFill>
                <a:latin typeface="Arial Narrow" panose="020B0606020202030204" pitchFamily="34" charset="0"/>
              </a:rPr>
              <a:t> (Montbrison) ; Mme </a:t>
            </a:r>
            <a:r>
              <a:rPr lang="fr-FR" sz="850" dirty="0" err="1">
                <a:solidFill>
                  <a:schemeClr val="accent6"/>
                </a:solidFill>
                <a:latin typeface="Arial Narrow" panose="020B0606020202030204" pitchFamily="34" charset="0"/>
              </a:rPr>
              <a:t>Menouni</a:t>
            </a:r>
            <a:r>
              <a:rPr lang="fr-FR" sz="850" dirty="0">
                <a:solidFill>
                  <a:schemeClr val="accent6"/>
                </a:solidFill>
                <a:latin typeface="Arial Narrow" panose="020B0606020202030204" pitchFamily="34" charset="0"/>
              </a:rPr>
              <a:t>, Dr </a:t>
            </a:r>
            <a:r>
              <a:rPr lang="fr-FR" sz="850" dirty="0" err="1">
                <a:solidFill>
                  <a:schemeClr val="accent6"/>
                </a:solidFill>
                <a:latin typeface="Arial Narrow" panose="020B0606020202030204" pitchFamily="34" charset="0"/>
              </a:rPr>
              <a:t>Djemai</a:t>
            </a:r>
            <a:r>
              <a:rPr lang="fr-FR" sz="850" dirty="0">
                <a:solidFill>
                  <a:schemeClr val="accent6"/>
                </a:solidFill>
                <a:latin typeface="Arial Narrow" panose="020B0606020202030204" pitchFamily="34" charset="0"/>
              </a:rPr>
              <a:t> (Montceau-les-Mines) ; Dr Hallage, Dr </a:t>
            </a:r>
            <a:r>
              <a:rPr lang="fr-FR" sz="850" dirty="0" err="1">
                <a:solidFill>
                  <a:schemeClr val="accent6"/>
                </a:solidFill>
                <a:latin typeface="Arial Narrow" panose="020B0606020202030204" pitchFamily="34" charset="0"/>
              </a:rPr>
              <a:t>Lafendi</a:t>
            </a:r>
            <a:r>
              <a:rPr lang="fr-FR" sz="850" dirty="0">
                <a:solidFill>
                  <a:schemeClr val="accent6"/>
                </a:solidFill>
                <a:latin typeface="Arial Narrow" panose="020B0606020202030204" pitchFamily="34" charset="0"/>
              </a:rPr>
              <a:t> (Montereau) ; Dr </a:t>
            </a:r>
            <a:r>
              <a:rPr lang="fr-FR" sz="850" dirty="0" err="1">
                <a:solidFill>
                  <a:schemeClr val="accent6"/>
                </a:solidFill>
                <a:latin typeface="Arial Narrow" panose="020B0606020202030204" pitchFamily="34" charset="0"/>
              </a:rPr>
              <a:t>Joubrel</a:t>
            </a:r>
            <a:r>
              <a:rPr lang="fr-FR" sz="850" dirty="0">
                <a:solidFill>
                  <a:schemeClr val="accent6"/>
                </a:solidFill>
                <a:latin typeface="Arial Narrow" panose="020B0606020202030204" pitchFamily="34" charset="0"/>
              </a:rPr>
              <a:t>-Guyot (Montfermeil) ; Dr </a:t>
            </a:r>
            <a:r>
              <a:rPr lang="fr-FR" sz="850" dirty="0" err="1">
                <a:solidFill>
                  <a:schemeClr val="accent6"/>
                </a:solidFill>
                <a:latin typeface="Arial Narrow" panose="020B0606020202030204" pitchFamily="34" charset="0"/>
              </a:rPr>
              <a:t>Macchi</a:t>
            </a:r>
            <a:r>
              <a:rPr lang="fr-FR" sz="850" dirty="0">
                <a:solidFill>
                  <a:schemeClr val="accent6"/>
                </a:solidFill>
                <a:latin typeface="Arial Narrow" panose="020B0606020202030204" pitchFamily="34" charset="0"/>
              </a:rPr>
              <a:t>, Dr </a:t>
            </a:r>
            <a:r>
              <a:rPr lang="fr-FR" sz="850" dirty="0" err="1">
                <a:solidFill>
                  <a:schemeClr val="accent6"/>
                </a:solidFill>
                <a:latin typeface="Arial Narrow" panose="020B0606020202030204" pitchFamily="34" charset="0"/>
              </a:rPr>
              <a:t>Rimpici</a:t>
            </a:r>
            <a:r>
              <a:rPr lang="fr-FR" sz="850" dirty="0">
                <a:solidFill>
                  <a:schemeClr val="accent6"/>
                </a:solidFill>
                <a:latin typeface="Arial Narrow" panose="020B0606020202030204" pitchFamily="34" charset="0"/>
              </a:rPr>
              <a:t> (Montluçon) ; Mme Jean Pierre (Montpellier) ; Mme </a:t>
            </a:r>
            <a:r>
              <a:rPr lang="fr-FR" sz="850" dirty="0" err="1">
                <a:solidFill>
                  <a:schemeClr val="accent6"/>
                </a:solidFill>
                <a:latin typeface="Arial Narrow" panose="020B0606020202030204" pitchFamily="34" charset="0"/>
              </a:rPr>
              <a:t>Challier</a:t>
            </a:r>
            <a:r>
              <a:rPr lang="fr-FR" sz="850" dirty="0">
                <a:solidFill>
                  <a:schemeClr val="accent6"/>
                </a:solidFill>
                <a:latin typeface="Arial Narrow" panose="020B0606020202030204" pitchFamily="34" charset="0"/>
              </a:rPr>
              <a:t>, Dr Talabani-</a:t>
            </a:r>
            <a:r>
              <a:rPr lang="fr-FR" sz="850" dirty="0" err="1">
                <a:solidFill>
                  <a:schemeClr val="accent6"/>
                </a:solidFill>
                <a:latin typeface="Arial Narrow" panose="020B0606020202030204" pitchFamily="34" charset="0"/>
              </a:rPr>
              <a:t>Boizot</a:t>
            </a:r>
            <a:r>
              <a:rPr lang="fr-FR" sz="850" dirty="0">
                <a:solidFill>
                  <a:schemeClr val="accent6"/>
                </a:solidFill>
                <a:latin typeface="Arial Narrow" panose="020B0606020202030204" pitchFamily="34" charset="0"/>
              </a:rPr>
              <a:t> (Montreuil) ; M. Plessis (Morlaix) ; Dr </a:t>
            </a:r>
            <a:r>
              <a:rPr lang="fr-FR" sz="850" dirty="0" err="1">
                <a:solidFill>
                  <a:schemeClr val="accent6"/>
                </a:solidFill>
                <a:latin typeface="Arial Narrow" panose="020B0606020202030204" pitchFamily="34" charset="0"/>
              </a:rPr>
              <a:t>Raobison</a:t>
            </a:r>
            <a:r>
              <a:rPr lang="fr-FR" sz="850" dirty="0">
                <a:solidFill>
                  <a:schemeClr val="accent6"/>
                </a:solidFill>
                <a:latin typeface="Arial Narrow" panose="020B0606020202030204" pitchFamily="34" charset="0"/>
              </a:rPr>
              <a:t>, Moulins-Yzeure ; Dr </a:t>
            </a:r>
            <a:r>
              <a:rPr lang="fr-FR" sz="850" dirty="0" err="1">
                <a:solidFill>
                  <a:schemeClr val="accent6"/>
                </a:solidFill>
                <a:latin typeface="Arial Narrow" panose="020B0606020202030204" pitchFamily="34" charset="0"/>
              </a:rPr>
              <a:t>Delarbre</a:t>
            </a:r>
            <a:r>
              <a:rPr lang="fr-FR" sz="850" dirty="0">
                <a:solidFill>
                  <a:schemeClr val="accent6"/>
                </a:solidFill>
                <a:latin typeface="Arial Narrow" panose="020B0606020202030204" pitchFamily="34" charset="0"/>
              </a:rPr>
              <a:t> (Mulhouse) ; Pr </a:t>
            </a:r>
            <a:r>
              <a:rPr lang="fr-FR" sz="850" dirty="0" err="1">
                <a:solidFill>
                  <a:schemeClr val="accent6"/>
                </a:solidFill>
                <a:latin typeface="Arial Narrow" panose="020B0606020202030204" pitchFamily="34" charset="0"/>
              </a:rPr>
              <a:t>Lozniewski</a:t>
            </a:r>
            <a:r>
              <a:rPr lang="fr-FR" sz="850" dirty="0">
                <a:solidFill>
                  <a:schemeClr val="accent6"/>
                </a:solidFill>
                <a:latin typeface="Arial Narrow" panose="020B0606020202030204" pitchFamily="34" charset="0"/>
              </a:rPr>
              <a:t>, M. </a:t>
            </a:r>
            <a:r>
              <a:rPr lang="fr-FR" sz="850" dirty="0" err="1">
                <a:solidFill>
                  <a:schemeClr val="accent6"/>
                </a:solidFill>
                <a:latin typeface="Arial Narrow" panose="020B0606020202030204" pitchFamily="34" charset="0"/>
              </a:rPr>
              <a:t>Chodkowski</a:t>
            </a:r>
            <a:r>
              <a:rPr lang="fr-FR" sz="850" dirty="0">
                <a:solidFill>
                  <a:schemeClr val="accent6"/>
                </a:solidFill>
                <a:latin typeface="Arial Narrow" panose="020B0606020202030204" pitchFamily="34" charset="0"/>
              </a:rPr>
              <a:t>, Mme Hériat (Nancy) ; Dr </a:t>
            </a:r>
            <a:r>
              <a:rPr lang="fr-FR" sz="850" dirty="0" err="1">
                <a:solidFill>
                  <a:schemeClr val="accent6"/>
                </a:solidFill>
                <a:latin typeface="Arial Narrow" panose="020B0606020202030204" pitchFamily="34" charset="0"/>
              </a:rPr>
              <a:t>Juvin</a:t>
            </a:r>
            <a:r>
              <a:rPr lang="fr-FR" sz="850" dirty="0">
                <a:solidFill>
                  <a:schemeClr val="accent6"/>
                </a:solidFill>
                <a:latin typeface="Arial Narrow" panose="020B0606020202030204" pitchFamily="34" charset="0"/>
              </a:rPr>
              <a:t> (Hôtel-Dieu, Nantes) ; Mme </a:t>
            </a:r>
            <a:r>
              <a:rPr lang="fr-FR" sz="850" dirty="0" err="1">
                <a:solidFill>
                  <a:schemeClr val="accent6"/>
                </a:solidFill>
                <a:latin typeface="Arial Narrow" panose="020B0606020202030204" pitchFamily="34" charset="0"/>
              </a:rPr>
              <a:t>Gleize</a:t>
            </a:r>
            <a:r>
              <a:rPr lang="fr-FR" sz="850" dirty="0">
                <a:solidFill>
                  <a:schemeClr val="accent6"/>
                </a:solidFill>
                <a:latin typeface="Arial Narrow" panose="020B0606020202030204" pitchFamily="34" charset="0"/>
              </a:rPr>
              <a:t> (Narbonne) ; Mme Bayazid (Nemours) ; Dr </a:t>
            </a:r>
            <a:r>
              <a:rPr lang="fr-FR" sz="850" dirty="0" err="1">
                <a:solidFill>
                  <a:schemeClr val="accent6"/>
                </a:solidFill>
                <a:latin typeface="Arial Narrow" panose="020B0606020202030204" pitchFamily="34" charset="0"/>
              </a:rPr>
              <a:t>Chanay</a:t>
            </a:r>
            <a:r>
              <a:rPr lang="fr-FR" sz="850" dirty="0">
                <a:solidFill>
                  <a:schemeClr val="accent6"/>
                </a:solidFill>
                <a:latin typeface="Arial Narrow" panose="020B0606020202030204" pitchFamily="34" charset="0"/>
              </a:rPr>
              <a:t> (Nevers) ; Pr </a:t>
            </a:r>
            <a:r>
              <a:rPr lang="fr-FR" sz="850" dirty="0" err="1">
                <a:solidFill>
                  <a:schemeClr val="accent6"/>
                </a:solidFill>
                <a:latin typeface="Arial Narrow" panose="020B0606020202030204" pitchFamily="34" charset="0"/>
              </a:rPr>
              <a:t>Ruimy</a:t>
            </a:r>
            <a:r>
              <a:rPr lang="fr-FR" sz="850" dirty="0">
                <a:solidFill>
                  <a:schemeClr val="accent6"/>
                </a:solidFill>
                <a:latin typeface="Arial Narrow" panose="020B0606020202030204" pitchFamily="34" charset="0"/>
              </a:rPr>
              <a:t>, Mme </a:t>
            </a:r>
            <a:r>
              <a:rPr lang="fr-FR" sz="850" dirty="0" err="1">
                <a:solidFill>
                  <a:schemeClr val="accent6"/>
                </a:solidFill>
                <a:latin typeface="Arial Narrow" panose="020B0606020202030204" pitchFamily="34" charset="0"/>
              </a:rPr>
              <a:t>Lemée</a:t>
            </a:r>
            <a:r>
              <a:rPr lang="fr-FR" sz="850" dirty="0">
                <a:solidFill>
                  <a:schemeClr val="accent6"/>
                </a:solidFill>
                <a:latin typeface="Arial Narrow" panose="020B0606020202030204" pitchFamily="34" charset="0"/>
              </a:rPr>
              <a:t> (L'Archet II, Nice) ; Dr </a:t>
            </a:r>
            <a:r>
              <a:rPr lang="fr-FR" sz="850" dirty="0" err="1">
                <a:solidFill>
                  <a:schemeClr val="accent6"/>
                </a:solidFill>
                <a:latin typeface="Arial Narrow" panose="020B0606020202030204" pitchFamily="34" charset="0"/>
              </a:rPr>
              <a:t>Anave-Frapech</a:t>
            </a:r>
            <a:r>
              <a:rPr lang="fr-FR" sz="850" dirty="0">
                <a:solidFill>
                  <a:schemeClr val="accent6"/>
                </a:solidFill>
                <a:latin typeface="Arial Narrow" panose="020B0606020202030204" pitchFamily="34" charset="0"/>
              </a:rPr>
              <a:t> (</a:t>
            </a:r>
            <a:r>
              <a:rPr lang="fr-FR" sz="850" dirty="0" err="1">
                <a:solidFill>
                  <a:schemeClr val="accent6"/>
                </a:solidFill>
                <a:latin typeface="Arial Narrow" panose="020B0606020202030204" pitchFamily="34" charset="0"/>
              </a:rPr>
              <a:t>Lenval</a:t>
            </a:r>
            <a:r>
              <a:rPr lang="fr-FR" sz="850" dirty="0">
                <a:solidFill>
                  <a:schemeClr val="accent6"/>
                </a:solidFill>
                <a:latin typeface="Arial Narrow" panose="020B0606020202030204" pitchFamily="34" charset="0"/>
              </a:rPr>
              <a:t>, Nice) ; Dr </a:t>
            </a:r>
            <a:r>
              <a:rPr lang="fr-FR" sz="850" dirty="0" err="1">
                <a:solidFill>
                  <a:schemeClr val="accent6"/>
                </a:solidFill>
                <a:latin typeface="Arial Narrow" panose="020B0606020202030204" pitchFamily="34" charset="0"/>
              </a:rPr>
              <a:t>Charachon</a:t>
            </a:r>
            <a:r>
              <a:rPr lang="fr-FR" sz="850" dirty="0">
                <a:solidFill>
                  <a:schemeClr val="accent6"/>
                </a:solidFill>
                <a:latin typeface="Arial Narrow" panose="020B0606020202030204" pitchFamily="34" charset="0"/>
              </a:rPr>
              <a:t> (Nîmes) ; Dr </a:t>
            </a:r>
            <a:r>
              <a:rPr lang="fr-FR" sz="850" dirty="0" err="1">
                <a:solidFill>
                  <a:schemeClr val="accent6"/>
                </a:solidFill>
                <a:latin typeface="Arial Narrow" panose="020B0606020202030204" pitchFamily="34" charset="0"/>
              </a:rPr>
              <a:t>Bonitchi</a:t>
            </a:r>
            <a:r>
              <a:rPr lang="fr-FR" sz="850" dirty="0">
                <a:solidFill>
                  <a:schemeClr val="accent6"/>
                </a:solidFill>
                <a:latin typeface="Arial Narrow" panose="020B0606020202030204" pitchFamily="34" charset="0"/>
              </a:rPr>
              <a:t> (Orange) ; Dr Bret (Orléans) ; Mme </a:t>
            </a:r>
            <a:r>
              <a:rPr lang="fr-FR" sz="850" dirty="0" err="1">
                <a:solidFill>
                  <a:schemeClr val="accent6"/>
                </a:solidFill>
                <a:latin typeface="Arial Narrow" panose="020B0606020202030204" pitchFamily="34" charset="0"/>
              </a:rPr>
              <a:t>Reibel</a:t>
            </a:r>
            <a:r>
              <a:rPr lang="fr-FR" sz="850" dirty="0">
                <a:solidFill>
                  <a:schemeClr val="accent6"/>
                </a:solidFill>
                <a:latin typeface="Arial Narrow" panose="020B0606020202030204" pitchFamily="34" charset="0"/>
              </a:rPr>
              <a:t>, Mme </a:t>
            </a:r>
            <a:r>
              <a:rPr lang="fr-FR" sz="850" dirty="0" err="1">
                <a:solidFill>
                  <a:schemeClr val="accent6"/>
                </a:solidFill>
                <a:latin typeface="Arial Narrow" panose="020B0606020202030204" pitchFamily="34" charset="0"/>
              </a:rPr>
              <a:t>Evrevin</a:t>
            </a:r>
            <a:r>
              <a:rPr lang="fr-FR" sz="850" dirty="0">
                <a:solidFill>
                  <a:schemeClr val="accent6"/>
                </a:solidFill>
                <a:latin typeface="Arial Narrow" panose="020B0606020202030204" pitchFamily="34" charset="0"/>
              </a:rPr>
              <a:t> (Orsay) ; Dr Grellier (Oyonnax) ; Dr Le </a:t>
            </a:r>
            <a:r>
              <a:rPr lang="fr-FR" sz="850" dirty="0" err="1">
                <a:solidFill>
                  <a:schemeClr val="accent6"/>
                </a:solidFill>
                <a:latin typeface="Arial Narrow" panose="020B0606020202030204" pitchFamily="34" charset="0"/>
              </a:rPr>
              <a:t>Meur</a:t>
            </a:r>
            <a:r>
              <a:rPr lang="fr-FR" sz="850" dirty="0">
                <a:solidFill>
                  <a:schemeClr val="accent6"/>
                </a:solidFill>
                <a:latin typeface="Arial Narrow" panose="020B0606020202030204" pitchFamily="34" charset="0"/>
              </a:rPr>
              <a:t> (Paimpol) ; Dr </a:t>
            </a:r>
            <a:r>
              <a:rPr lang="fr-FR" sz="850" dirty="0" err="1">
                <a:solidFill>
                  <a:schemeClr val="accent6"/>
                </a:solidFill>
                <a:latin typeface="Arial Narrow" panose="020B0606020202030204" pitchFamily="34" charset="0"/>
              </a:rPr>
              <a:t>Grall</a:t>
            </a:r>
            <a:r>
              <a:rPr lang="fr-FR" sz="850" dirty="0">
                <a:solidFill>
                  <a:schemeClr val="accent6"/>
                </a:solidFill>
                <a:latin typeface="Arial Narrow" panose="020B0606020202030204" pitchFamily="34" charset="0"/>
              </a:rPr>
              <a:t>, Dr Armand-Lefèvre, (Bichat-Claude Bernard, Paris) ; Pr </a:t>
            </a:r>
            <a:r>
              <a:rPr lang="fr-FR" sz="850" dirty="0" err="1">
                <a:solidFill>
                  <a:schemeClr val="accent6"/>
                </a:solidFill>
                <a:latin typeface="Arial Narrow" panose="020B0606020202030204" pitchFamily="34" charset="0"/>
              </a:rPr>
              <a:t>Poyard</a:t>
            </a:r>
            <a:r>
              <a:rPr lang="fr-FR" sz="850" dirty="0">
                <a:solidFill>
                  <a:schemeClr val="accent6"/>
                </a:solidFill>
                <a:latin typeface="Arial Narrow" panose="020B0606020202030204" pitchFamily="34" charset="0"/>
              </a:rPr>
              <a:t>, Dr </a:t>
            </a:r>
            <a:r>
              <a:rPr lang="fr-FR" sz="850" dirty="0" err="1">
                <a:solidFill>
                  <a:schemeClr val="accent6"/>
                </a:solidFill>
                <a:latin typeface="Arial Narrow" panose="020B0606020202030204" pitchFamily="34" charset="0"/>
              </a:rPr>
              <a:t>Réglier-Poupet</a:t>
            </a:r>
            <a:r>
              <a:rPr lang="fr-FR" sz="850" dirty="0">
                <a:solidFill>
                  <a:schemeClr val="accent6"/>
                </a:solidFill>
                <a:latin typeface="Arial Narrow" panose="020B0606020202030204" pitchFamily="34" charset="0"/>
              </a:rPr>
              <a:t> (Cochin, Paris) ; Dr </a:t>
            </a:r>
            <a:r>
              <a:rPr lang="fr-FR" sz="850" dirty="0" err="1">
                <a:solidFill>
                  <a:schemeClr val="accent6"/>
                </a:solidFill>
                <a:latin typeface="Arial Narrow" panose="020B0606020202030204" pitchFamily="34" charset="0"/>
              </a:rPr>
              <a:t>Podglajen</a:t>
            </a:r>
            <a:r>
              <a:rPr lang="fr-FR" sz="850" dirty="0">
                <a:solidFill>
                  <a:schemeClr val="accent6"/>
                </a:solidFill>
                <a:latin typeface="Arial Narrow" panose="020B0606020202030204" pitchFamily="34" charset="0"/>
              </a:rPr>
              <a:t>, M. </a:t>
            </a:r>
            <a:r>
              <a:rPr lang="fr-FR" sz="850" dirty="0" err="1">
                <a:solidFill>
                  <a:schemeClr val="accent6"/>
                </a:solidFill>
                <a:latin typeface="Arial Narrow" panose="020B0606020202030204" pitchFamily="34" charset="0"/>
              </a:rPr>
              <a:t>Grohs</a:t>
            </a:r>
            <a:r>
              <a:rPr lang="fr-FR" sz="850" dirty="0">
                <a:solidFill>
                  <a:schemeClr val="accent6"/>
                </a:solidFill>
                <a:latin typeface="Arial Narrow" panose="020B0606020202030204" pitchFamily="34" charset="0"/>
              </a:rPr>
              <a:t> (Européen Georges-Pompidou, Paris) ; Dr Heym, Dr </a:t>
            </a:r>
            <a:r>
              <a:rPr lang="fr-FR" sz="850" dirty="0" err="1">
                <a:solidFill>
                  <a:schemeClr val="accent6"/>
                </a:solidFill>
                <a:latin typeface="Arial Narrow" panose="020B0606020202030204" pitchFamily="34" charset="0"/>
              </a:rPr>
              <a:t>Palleau</a:t>
            </a:r>
            <a:r>
              <a:rPr lang="fr-FR" sz="850" dirty="0">
                <a:solidFill>
                  <a:schemeClr val="accent6"/>
                </a:solidFill>
                <a:latin typeface="Arial Narrow" panose="020B0606020202030204" pitchFamily="34" charset="0"/>
              </a:rPr>
              <a:t> (La Croix St-Simon Diaconesse, Paris) ; Pr </a:t>
            </a:r>
            <a:r>
              <a:rPr lang="fr-FR" sz="850" dirty="0" err="1">
                <a:solidFill>
                  <a:schemeClr val="accent6"/>
                </a:solidFill>
                <a:latin typeface="Arial Narrow" panose="020B0606020202030204" pitchFamily="34" charset="0"/>
              </a:rPr>
              <a:t>Cambau</a:t>
            </a:r>
            <a:r>
              <a:rPr lang="fr-FR" sz="850" dirty="0">
                <a:solidFill>
                  <a:schemeClr val="accent6"/>
                </a:solidFill>
                <a:latin typeface="Arial Narrow" panose="020B0606020202030204" pitchFamily="34" charset="0"/>
              </a:rPr>
              <a:t>, Dr </a:t>
            </a:r>
            <a:r>
              <a:rPr lang="fr-FR" sz="850" dirty="0" err="1">
                <a:solidFill>
                  <a:schemeClr val="accent6"/>
                </a:solidFill>
                <a:latin typeface="Arial Narrow" panose="020B0606020202030204" pitchFamily="34" charset="0"/>
              </a:rPr>
              <a:t>Benmansour</a:t>
            </a:r>
            <a:r>
              <a:rPr lang="fr-FR" sz="850" dirty="0">
                <a:solidFill>
                  <a:schemeClr val="accent6"/>
                </a:solidFill>
                <a:latin typeface="Arial Narrow" panose="020B0606020202030204" pitchFamily="34" charset="0"/>
              </a:rPr>
              <a:t> (Lariboisière, Paris) ; Dr </a:t>
            </a:r>
            <a:r>
              <a:rPr lang="fr-FR" sz="850" dirty="0" err="1">
                <a:solidFill>
                  <a:schemeClr val="accent6"/>
                </a:solidFill>
                <a:latin typeface="Arial Narrow" panose="020B0606020202030204" pitchFamily="34" charset="0"/>
              </a:rPr>
              <a:t>Ferroni</a:t>
            </a:r>
            <a:r>
              <a:rPr lang="fr-FR" sz="850" dirty="0">
                <a:solidFill>
                  <a:schemeClr val="accent6"/>
                </a:solidFill>
                <a:latin typeface="Arial Narrow" panose="020B0606020202030204" pitchFamily="34" charset="0"/>
              </a:rPr>
              <a:t> (Necker, Paris) ; Dr </a:t>
            </a:r>
            <a:r>
              <a:rPr lang="fr-FR" sz="850" dirty="0" err="1">
                <a:solidFill>
                  <a:schemeClr val="accent6"/>
                </a:solidFill>
                <a:latin typeface="Arial Narrow" panose="020B0606020202030204" pitchFamily="34" charset="0"/>
              </a:rPr>
              <a:t>Trystram</a:t>
            </a:r>
            <a:r>
              <a:rPr lang="fr-FR" sz="850" dirty="0">
                <a:solidFill>
                  <a:schemeClr val="accent6"/>
                </a:solidFill>
                <a:latin typeface="Arial Narrow" panose="020B0606020202030204" pitchFamily="34" charset="0"/>
              </a:rPr>
              <a:t> (Pitié-Salpêtrière, Paris) ; Dr Mariani-</a:t>
            </a:r>
            <a:r>
              <a:rPr lang="fr-FR" sz="850" dirty="0" err="1">
                <a:solidFill>
                  <a:schemeClr val="accent6"/>
                </a:solidFill>
                <a:latin typeface="Arial Narrow" panose="020B0606020202030204" pitchFamily="34" charset="0"/>
              </a:rPr>
              <a:t>Kurkdjian</a:t>
            </a:r>
            <a:r>
              <a:rPr lang="fr-FR" sz="850" dirty="0">
                <a:solidFill>
                  <a:schemeClr val="accent6"/>
                </a:solidFill>
                <a:latin typeface="Arial Narrow" panose="020B0606020202030204" pitchFamily="34" charset="0"/>
              </a:rPr>
              <a:t> (Robert-Debré, Paris) ; Dr </a:t>
            </a:r>
            <a:r>
              <a:rPr lang="fr-FR" sz="850" dirty="0" err="1">
                <a:solidFill>
                  <a:schemeClr val="accent6"/>
                </a:solidFill>
                <a:latin typeface="Arial Narrow" panose="020B0606020202030204" pitchFamily="34" charset="0"/>
              </a:rPr>
              <a:t>Dahoumane</a:t>
            </a:r>
            <a:r>
              <a:rPr lang="fr-FR" sz="850" dirty="0">
                <a:solidFill>
                  <a:schemeClr val="accent6"/>
                </a:solidFill>
                <a:latin typeface="Arial Narrow" panose="020B0606020202030204" pitchFamily="34" charset="0"/>
              </a:rPr>
              <a:t>, Dr Lalande, Pr </a:t>
            </a:r>
            <a:r>
              <a:rPr lang="fr-FR" sz="850" dirty="0" err="1">
                <a:solidFill>
                  <a:schemeClr val="accent6"/>
                </a:solidFill>
                <a:latin typeface="Arial Narrow" panose="020B0606020202030204" pitchFamily="34" charset="0"/>
              </a:rPr>
              <a:t>Arlet</a:t>
            </a:r>
            <a:r>
              <a:rPr lang="fr-FR" sz="850" dirty="0">
                <a:solidFill>
                  <a:schemeClr val="accent6"/>
                </a:solidFill>
                <a:latin typeface="Arial Narrow" panose="020B0606020202030204" pitchFamily="34" charset="0"/>
              </a:rPr>
              <a:t> (St-Antoine, Paris) ; Dr Le Monnier (St-Joseph, Paris) ; Dr </a:t>
            </a:r>
            <a:r>
              <a:rPr lang="fr-FR" sz="850" dirty="0" err="1">
                <a:solidFill>
                  <a:schemeClr val="accent6"/>
                </a:solidFill>
                <a:latin typeface="Arial Narrow" panose="020B0606020202030204" pitchFamily="34" charset="0"/>
              </a:rPr>
              <a:t>Donay</a:t>
            </a:r>
            <a:r>
              <a:rPr lang="fr-FR" sz="850" dirty="0">
                <a:solidFill>
                  <a:schemeClr val="accent6"/>
                </a:solidFill>
                <a:latin typeface="Arial Narrow" panose="020B0606020202030204" pitchFamily="34" charset="0"/>
              </a:rPr>
              <a:t> (St-Louis, Paris) ; Dr </a:t>
            </a:r>
            <a:r>
              <a:rPr lang="fr-FR" sz="850" dirty="0" err="1">
                <a:solidFill>
                  <a:schemeClr val="accent6"/>
                </a:solidFill>
                <a:latin typeface="Arial Narrow" panose="020B0606020202030204" pitchFamily="34" charset="0"/>
              </a:rPr>
              <a:t>Moissenet</a:t>
            </a:r>
            <a:r>
              <a:rPr lang="fr-FR" sz="850" dirty="0">
                <a:solidFill>
                  <a:schemeClr val="accent6"/>
                </a:solidFill>
                <a:latin typeface="Arial Narrow" panose="020B0606020202030204" pitchFamily="34" charset="0"/>
              </a:rPr>
              <a:t> (Trousseau, Paris) ; Dr Mon (Péronne) ; Dr </a:t>
            </a:r>
            <a:r>
              <a:rPr lang="fr-FR" sz="850" dirty="0" err="1">
                <a:solidFill>
                  <a:schemeClr val="accent6"/>
                </a:solidFill>
                <a:latin typeface="Arial Narrow" panose="020B0606020202030204" pitchFamily="34" charset="0"/>
              </a:rPr>
              <a:t>Gueudet</a:t>
            </a:r>
            <a:r>
              <a:rPr lang="fr-FR" sz="850" dirty="0">
                <a:solidFill>
                  <a:schemeClr val="accent6"/>
                </a:solidFill>
                <a:latin typeface="Arial Narrow" panose="020B0606020202030204" pitchFamily="34" charset="0"/>
              </a:rPr>
              <a:t>, Dr Laurens, Dr </a:t>
            </a:r>
            <a:r>
              <a:rPr lang="fr-FR" sz="850" dirty="0" err="1">
                <a:solidFill>
                  <a:schemeClr val="accent6"/>
                </a:solidFill>
                <a:latin typeface="Arial Narrow" panose="020B0606020202030204" pitchFamily="34" charset="0"/>
              </a:rPr>
              <a:t>Pujol</a:t>
            </a:r>
            <a:r>
              <a:rPr lang="fr-FR" sz="850" dirty="0">
                <a:solidFill>
                  <a:schemeClr val="accent6"/>
                </a:solidFill>
                <a:latin typeface="Arial Narrow" panose="020B0606020202030204" pitchFamily="34" charset="0"/>
              </a:rPr>
              <a:t> (Perpignan) ; Dr </a:t>
            </a:r>
            <a:r>
              <a:rPr lang="fr-FR" sz="850" dirty="0" err="1">
                <a:solidFill>
                  <a:schemeClr val="accent6"/>
                </a:solidFill>
                <a:latin typeface="Arial Narrow" panose="020B0606020202030204" pitchFamily="34" charset="0"/>
              </a:rPr>
              <a:t>Chéron</a:t>
            </a:r>
            <a:r>
              <a:rPr lang="fr-FR" sz="850" dirty="0">
                <a:solidFill>
                  <a:schemeClr val="accent6"/>
                </a:solidFill>
                <a:latin typeface="Arial Narrow" panose="020B0606020202030204" pitchFamily="34" charset="0"/>
              </a:rPr>
              <a:t> (Poissy) ; Pr </a:t>
            </a:r>
            <a:r>
              <a:rPr lang="fr-FR" sz="850" dirty="0" err="1">
                <a:solidFill>
                  <a:schemeClr val="accent6"/>
                </a:solidFill>
                <a:latin typeface="Arial Narrow" panose="020B0606020202030204" pitchFamily="34" charset="0"/>
              </a:rPr>
              <a:t>Burucoa</a:t>
            </a:r>
            <a:r>
              <a:rPr lang="fr-FR" sz="850" dirty="0">
                <a:solidFill>
                  <a:schemeClr val="accent6"/>
                </a:solidFill>
                <a:latin typeface="Arial Narrow" panose="020B0606020202030204" pitchFamily="34" charset="0"/>
              </a:rPr>
              <a:t>, Mme </a:t>
            </a:r>
            <a:r>
              <a:rPr lang="fr-FR" sz="850" dirty="0" err="1">
                <a:solidFill>
                  <a:schemeClr val="accent6"/>
                </a:solidFill>
                <a:latin typeface="Arial Narrow" panose="020B0606020202030204" pitchFamily="34" charset="0"/>
              </a:rPr>
              <a:t>Culos</a:t>
            </a:r>
            <a:r>
              <a:rPr lang="fr-FR" sz="850" dirty="0">
                <a:solidFill>
                  <a:schemeClr val="accent6"/>
                </a:solidFill>
                <a:latin typeface="Arial Narrow" panose="020B0606020202030204" pitchFamily="34" charset="0"/>
              </a:rPr>
              <a:t> (Poitiers) ; Mme </a:t>
            </a:r>
            <a:r>
              <a:rPr lang="fr-FR" sz="850" dirty="0" err="1">
                <a:solidFill>
                  <a:schemeClr val="accent6"/>
                </a:solidFill>
                <a:latin typeface="Arial Narrow" panose="020B0606020202030204" pitchFamily="34" charset="0"/>
              </a:rPr>
              <a:t>Frech</a:t>
            </a:r>
            <a:r>
              <a:rPr lang="fr-FR" sz="850" dirty="0">
                <a:solidFill>
                  <a:schemeClr val="accent6"/>
                </a:solidFill>
                <a:latin typeface="Arial Narrow" panose="020B0606020202030204" pitchFamily="34" charset="0"/>
              </a:rPr>
              <a:t>, M. Gentilhomme (Pontivy) ; Dr Blanchard-Marche, Dr Martres (Pontoise) ; Dr </a:t>
            </a:r>
            <a:r>
              <a:rPr lang="fr-FR" sz="850" dirty="0" err="1">
                <a:solidFill>
                  <a:schemeClr val="accent6"/>
                </a:solidFill>
                <a:latin typeface="Arial Narrow" panose="020B0606020202030204" pitchFamily="34" charset="0"/>
              </a:rPr>
              <a:t>Bland</a:t>
            </a:r>
            <a:r>
              <a:rPr lang="fr-FR" sz="850" dirty="0">
                <a:solidFill>
                  <a:schemeClr val="accent6"/>
                </a:solidFill>
                <a:latin typeface="Arial Narrow" panose="020B0606020202030204" pitchFamily="34" charset="0"/>
              </a:rPr>
              <a:t> (</a:t>
            </a:r>
            <a:r>
              <a:rPr lang="fr-FR" sz="850" dirty="0" err="1">
                <a:solidFill>
                  <a:schemeClr val="accent6"/>
                </a:solidFill>
                <a:latin typeface="Arial Narrow" panose="020B0606020202030204" pitchFamily="34" charset="0"/>
              </a:rPr>
              <a:t>Pringy</a:t>
            </a:r>
            <a:r>
              <a:rPr lang="fr-FR" sz="850" dirty="0">
                <a:solidFill>
                  <a:schemeClr val="accent6"/>
                </a:solidFill>
                <a:latin typeface="Arial Narrow" panose="020B0606020202030204" pitchFamily="34" charset="0"/>
              </a:rPr>
              <a:t>) ; Dr Clair (Privas) ; Dr </a:t>
            </a:r>
            <a:r>
              <a:rPr lang="fr-FR" sz="850" dirty="0" err="1">
                <a:solidFill>
                  <a:schemeClr val="accent6"/>
                </a:solidFill>
                <a:latin typeface="Arial Narrow" panose="020B0606020202030204" pitchFamily="34" charset="0"/>
              </a:rPr>
              <a:t>Ombandza</a:t>
            </a:r>
            <a:r>
              <a:rPr lang="fr-FR" sz="850" dirty="0">
                <a:solidFill>
                  <a:schemeClr val="accent6"/>
                </a:solidFill>
                <a:latin typeface="Arial Narrow" panose="020B0606020202030204" pitchFamily="34" charset="0"/>
              </a:rPr>
              <a:t> (Provins) ; Mme Geffroy, Mme Guillou (Quimper) ; Dr Desbois (Rambouillet) ; Dr Menouar (Rang-du-</a:t>
            </a:r>
            <a:r>
              <a:rPr lang="fr-FR" sz="850" dirty="0" err="1">
                <a:solidFill>
                  <a:schemeClr val="accent6"/>
                </a:solidFill>
                <a:latin typeface="Arial Narrow" panose="020B0606020202030204" pitchFamily="34" charset="0"/>
              </a:rPr>
              <a:t>Fliers</a:t>
            </a:r>
            <a:r>
              <a:rPr lang="fr-FR" sz="850" dirty="0">
                <a:solidFill>
                  <a:schemeClr val="accent6"/>
                </a:solidFill>
                <a:latin typeface="Arial Narrow" panose="020B0606020202030204" pitchFamily="34" charset="0"/>
              </a:rPr>
              <a:t>) ; Pr De Champs de Saint Léger, Dr Vernet-Garnier (Reims) ; Pr </a:t>
            </a:r>
            <a:r>
              <a:rPr lang="fr-FR" sz="850" dirty="0" err="1">
                <a:solidFill>
                  <a:schemeClr val="accent6"/>
                </a:solidFill>
                <a:latin typeface="Arial Narrow" panose="020B0606020202030204" pitchFamily="34" charset="0"/>
              </a:rPr>
              <a:t>Kayal</a:t>
            </a:r>
            <a:r>
              <a:rPr lang="fr-FR" sz="850" dirty="0">
                <a:solidFill>
                  <a:schemeClr val="accent6"/>
                </a:solidFill>
                <a:latin typeface="Arial Narrow" panose="020B0606020202030204" pitchFamily="34" charset="0"/>
              </a:rPr>
              <a:t> (</a:t>
            </a:r>
            <a:r>
              <a:rPr lang="fr-FR" sz="850" dirty="0" err="1">
                <a:solidFill>
                  <a:schemeClr val="accent6"/>
                </a:solidFill>
                <a:latin typeface="Arial Narrow" panose="020B0606020202030204" pitchFamily="34" charset="0"/>
              </a:rPr>
              <a:t>Pontchaillou</a:t>
            </a:r>
            <a:r>
              <a:rPr lang="fr-FR" sz="850" dirty="0">
                <a:solidFill>
                  <a:schemeClr val="accent6"/>
                </a:solidFill>
                <a:latin typeface="Arial Narrow" panose="020B0606020202030204" pitchFamily="34" charset="0"/>
              </a:rPr>
              <a:t>, Rennes) ; Dr Bréchet (Roanne) ; Dr Mendes Moreira, Dr </a:t>
            </a:r>
            <a:r>
              <a:rPr lang="fr-FR" sz="850" dirty="0" err="1">
                <a:solidFill>
                  <a:schemeClr val="accent6"/>
                </a:solidFill>
                <a:latin typeface="Arial Narrow" panose="020B0606020202030204" pitchFamily="34" charset="0"/>
              </a:rPr>
              <a:t>Phelippeau</a:t>
            </a:r>
            <a:r>
              <a:rPr lang="fr-FR" sz="850" dirty="0">
                <a:solidFill>
                  <a:schemeClr val="accent6"/>
                </a:solidFill>
                <a:latin typeface="Arial Narrow" panose="020B0606020202030204" pitchFamily="34" charset="0"/>
              </a:rPr>
              <a:t> (Rochefort/Mer) ; Mme </a:t>
            </a:r>
            <a:r>
              <a:rPr lang="fr-FR" sz="850" dirty="0" err="1">
                <a:solidFill>
                  <a:schemeClr val="accent6"/>
                </a:solidFill>
                <a:latin typeface="Arial Narrow" panose="020B0606020202030204" pitchFamily="34" charset="0"/>
              </a:rPr>
              <a:t>Dubourdieu</a:t>
            </a:r>
            <a:r>
              <a:rPr lang="fr-FR" sz="850" dirty="0">
                <a:solidFill>
                  <a:schemeClr val="accent6"/>
                </a:solidFill>
                <a:latin typeface="Arial Narrow" panose="020B0606020202030204" pitchFamily="34" charset="0"/>
              </a:rPr>
              <a:t> (Rodez) ; Dr </a:t>
            </a:r>
            <a:r>
              <a:rPr lang="fr-FR" sz="850" dirty="0" err="1">
                <a:solidFill>
                  <a:schemeClr val="accent6"/>
                </a:solidFill>
                <a:latin typeface="Arial Narrow" panose="020B0606020202030204" pitchFamily="34" charset="0"/>
              </a:rPr>
              <a:t>Guier</a:t>
            </a:r>
            <a:r>
              <a:rPr lang="fr-FR" sz="850" dirty="0">
                <a:solidFill>
                  <a:schemeClr val="accent6"/>
                </a:solidFill>
                <a:latin typeface="Arial Narrow" panose="020B0606020202030204" pitchFamily="34" charset="0"/>
              </a:rPr>
              <a:t> (Romans) ; Dr </a:t>
            </a:r>
            <a:r>
              <a:rPr lang="fr-FR" sz="850" dirty="0" err="1">
                <a:solidFill>
                  <a:schemeClr val="accent6"/>
                </a:solidFill>
                <a:latin typeface="Arial Narrow" panose="020B0606020202030204" pitchFamily="34" charset="0"/>
              </a:rPr>
              <a:t>Vachée</a:t>
            </a:r>
            <a:r>
              <a:rPr lang="fr-FR" sz="850" dirty="0">
                <a:solidFill>
                  <a:schemeClr val="accent6"/>
                </a:solidFill>
                <a:latin typeface="Arial Narrow" panose="020B0606020202030204" pitchFamily="34" charset="0"/>
              </a:rPr>
              <a:t> (Roubaix) ; Dr </a:t>
            </a:r>
            <a:r>
              <a:rPr lang="fr-FR" sz="850" dirty="0" err="1">
                <a:solidFill>
                  <a:schemeClr val="accent6"/>
                </a:solidFill>
                <a:latin typeface="Arial Narrow" panose="020B0606020202030204" pitchFamily="34" charset="0"/>
              </a:rPr>
              <a:t>Frebourg</a:t>
            </a:r>
            <a:r>
              <a:rPr lang="fr-FR" sz="850" dirty="0">
                <a:solidFill>
                  <a:schemeClr val="accent6"/>
                </a:solidFill>
                <a:latin typeface="Arial Narrow" panose="020B0606020202030204" pitchFamily="34" charset="0"/>
              </a:rPr>
              <a:t>, Pr </a:t>
            </a:r>
            <a:r>
              <a:rPr lang="fr-FR" sz="850" dirty="0" err="1">
                <a:solidFill>
                  <a:schemeClr val="accent6"/>
                </a:solidFill>
                <a:latin typeface="Arial Narrow" panose="020B0606020202030204" pitchFamily="34" charset="0"/>
              </a:rPr>
              <a:t>Pestel</a:t>
            </a:r>
            <a:r>
              <a:rPr lang="fr-FR" sz="850" dirty="0">
                <a:solidFill>
                  <a:schemeClr val="accent6"/>
                </a:solidFill>
                <a:latin typeface="Arial Narrow" panose="020B0606020202030204" pitchFamily="34" charset="0"/>
              </a:rPr>
              <a:t>-Caron (Rouen) ; Dr Violette (Saintes) ; Dr </a:t>
            </a:r>
            <a:r>
              <a:rPr lang="fr-FR" sz="850" dirty="0" err="1">
                <a:solidFill>
                  <a:schemeClr val="accent6"/>
                </a:solidFill>
                <a:latin typeface="Arial Narrow" panose="020B0606020202030204" pitchFamily="34" charset="0"/>
              </a:rPr>
              <a:t>Roussellier</a:t>
            </a:r>
            <a:r>
              <a:rPr lang="fr-FR" sz="850" dirty="0">
                <a:solidFill>
                  <a:schemeClr val="accent6"/>
                </a:solidFill>
                <a:latin typeface="Arial Narrow" panose="020B0606020202030204" pitchFamily="34" charset="0"/>
              </a:rPr>
              <a:t> (Salon-de-Provence) ; Dr Fos (Sarrebourg) ; Dr </a:t>
            </a:r>
            <a:r>
              <a:rPr lang="fr-FR" sz="850" dirty="0" err="1">
                <a:solidFill>
                  <a:schemeClr val="accent6"/>
                </a:solidFill>
                <a:latin typeface="Arial Narrow" panose="020B0606020202030204" pitchFamily="34" charset="0"/>
              </a:rPr>
              <a:t>Lanselle</a:t>
            </a:r>
            <a:r>
              <a:rPr lang="fr-FR" sz="850" dirty="0">
                <a:solidFill>
                  <a:schemeClr val="accent6"/>
                </a:solidFill>
                <a:latin typeface="Arial Narrow" panose="020B0606020202030204" pitchFamily="34" charset="0"/>
              </a:rPr>
              <a:t> (Sarreguemines) ; Mme </a:t>
            </a:r>
            <a:r>
              <a:rPr lang="fr-FR" sz="850" dirty="0" err="1">
                <a:solidFill>
                  <a:schemeClr val="accent6"/>
                </a:solidFill>
                <a:latin typeface="Arial Narrow" panose="020B0606020202030204" pitchFamily="34" charset="0"/>
              </a:rPr>
              <a:t>Glatz</a:t>
            </a:r>
            <a:r>
              <a:rPr lang="fr-FR" sz="850" dirty="0">
                <a:solidFill>
                  <a:schemeClr val="accent6"/>
                </a:solidFill>
                <a:latin typeface="Arial Narrow" panose="020B0606020202030204" pitchFamily="34" charset="0"/>
              </a:rPr>
              <a:t> (Saverne) ; Dr Rolland (Seclin) ; Dr Piques, Dr Garrot (Semur-en-Auxois) ; Dr </a:t>
            </a:r>
            <a:r>
              <a:rPr lang="fr-FR" sz="850" dirty="0" err="1">
                <a:solidFill>
                  <a:schemeClr val="accent6"/>
                </a:solidFill>
                <a:latin typeface="Arial Narrow" panose="020B0606020202030204" pitchFamily="34" charset="0"/>
              </a:rPr>
              <a:t>Guiet</a:t>
            </a:r>
            <a:r>
              <a:rPr lang="fr-FR" sz="850" dirty="0">
                <a:solidFill>
                  <a:schemeClr val="accent6"/>
                </a:solidFill>
                <a:latin typeface="Arial Narrow" panose="020B0606020202030204" pitchFamily="34" charset="0"/>
              </a:rPr>
              <a:t>, Dr Hervé (Sens) ; Dr </a:t>
            </a:r>
            <a:r>
              <a:rPr lang="fr-FR" sz="850" dirty="0" err="1">
                <a:solidFill>
                  <a:schemeClr val="accent6"/>
                </a:solidFill>
                <a:latin typeface="Arial Narrow" panose="020B0606020202030204" pitchFamily="34" charset="0"/>
              </a:rPr>
              <a:t>Barrans</a:t>
            </a:r>
            <a:r>
              <a:rPr lang="fr-FR" sz="850" dirty="0">
                <a:solidFill>
                  <a:schemeClr val="accent6"/>
                </a:solidFill>
                <a:latin typeface="Arial Narrow" panose="020B0606020202030204" pitchFamily="34" charset="0"/>
              </a:rPr>
              <a:t> (Sète) ; Dr </a:t>
            </a:r>
            <a:r>
              <a:rPr lang="fr-FR" sz="850" dirty="0" err="1">
                <a:solidFill>
                  <a:schemeClr val="accent6"/>
                </a:solidFill>
                <a:latin typeface="Arial Narrow" panose="020B0606020202030204" pitchFamily="34" charset="0"/>
              </a:rPr>
              <a:t>Bouquigny</a:t>
            </a:r>
            <a:r>
              <a:rPr lang="fr-FR" sz="850" dirty="0">
                <a:solidFill>
                  <a:schemeClr val="accent6"/>
                </a:solidFill>
                <a:latin typeface="Arial Narrow" panose="020B0606020202030204" pitchFamily="34" charset="0"/>
              </a:rPr>
              <a:t> (Soissons) ; Dr </a:t>
            </a:r>
            <a:r>
              <a:rPr lang="fr-FR" sz="850" dirty="0" err="1">
                <a:solidFill>
                  <a:schemeClr val="accent6"/>
                </a:solidFill>
                <a:latin typeface="Arial Narrow" panose="020B0606020202030204" pitchFamily="34" charset="0"/>
              </a:rPr>
              <a:t>Letellier</a:t>
            </a:r>
            <a:r>
              <a:rPr lang="fr-FR" sz="850" dirty="0">
                <a:solidFill>
                  <a:schemeClr val="accent6"/>
                </a:solidFill>
                <a:latin typeface="Arial Narrow" panose="020B0606020202030204" pitchFamily="34" charset="0"/>
              </a:rPr>
              <a:t>, Dr Dupin (St-Brieuc) ; Dr Rey, Dr </a:t>
            </a:r>
            <a:r>
              <a:rPr lang="fr-FR" sz="850" dirty="0" err="1">
                <a:solidFill>
                  <a:schemeClr val="accent6"/>
                </a:solidFill>
                <a:latin typeface="Arial Narrow" panose="020B0606020202030204" pitchFamily="34" charset="0"/>
              </a:rPr>
              <a:t>Brovedani</a:t>
            </a:r>
            <a:r>
              <a:rPr lang="fr-FR" sz="850" dirty="0">
                <a:solidFill>
                  <a:schemeClr val="accent6"/>
                </a:solidFill>
                <a:latin typeface="Arial Narrow" panose="020B0606020202030204" pitchFamily="34" charset="0"/>
              </a:rPr>
              <a:t> (St-Cloud) ; Dr </a:t>
            </a:r>
            <a:r>
              <a:rPr lang="fr-FR" sz="850" dirty="0" err="1">
                <a:solidFill>
                  <a:schemeClr val="accent6"/>
                </a:solidFill>
                <a:latin typeface="Arial Narrow" panose="020B0606020202030204" pitchFamily="34" charset="0"/>
              </a:rPr>
              <a:t>Chaplain</a:t>
            </a:r>
            <a:r>
              <a:rPr lang="fr-FR" sz="850" dirty="0">
                <a:solidFill>
                  <a:schemeClr val="accent6"/>
                </a:solidFill>
                <a:latin typeface="Arial Narrow" panose="020B0606020202030204" pitchFamily="34" charset="0"/>
              </a:rPr>
              <a:t> (St-Denis) ; Dr </a:t>
            </a:r>
            <a:r>
              <a:rPr lang="fr-FR" sz="850" dirty="0" err="1">
                <a:solidFill>
                  <a:schemeClr val="accent6"/>
                </a:solidFill>
                <a:latin typeface="Arial Narrow" panose="020B0606020202030204" pitchFamily="34" charset="0"/>
              </a:rPr>
              <a:t>Queuche</a:t>
            </a:r>
            <a:r>
              <a:rPr lang="fr-FR" sz="850" dirty="0">
                <a:solidFill>
                  <a:schemeClr val="accent6"/>
                </a:solidFill>
                <a:latin typeface="Arial Narrow" panose="020B0606020202030204" pitchFamily="34" charset="0"/>
              </a:rPr>
              <a:t> (St-</a:t>
            </a:r>
            <a:r>
              <a:rPr lang="fr-FR" sz="850" dirty="0" err="1">
                <a:solidFill>
                  <a:schemeClr val="accent6"/>
                </a:solidFill>
                <a:latin typeface="Arial Narrow" panose="020B0606020202030204" pitchFamily="34" charset="0"/>
              </a:rPr>
              <a:t>Dié</a:t>
            </a:r>
            <a:r>
              <a:rPr lang="fr-FR" sz="850" dirty="0">
                <a:solidFill>
                  <a:schemeClr val="accent6"/>
                </a:solidFill>
                <a:latin typeface="Arial Narrow" panose="020B0606020202030204" pitchFamily="34" charset="0"/>
              </a:rPr>
              <a:t>) ; Dr </a:t>
            </a:r>
            <a:r>
              <a:rPr lang="fr-FR" sz="850" dirty="0" err="1">
                <a:solidFill>
                  <a:schemeClr val="accent6"/>
                </a:solidFill>
                <a:latin typeface="Arial Narrow" panose="020B0606020202030204" pitchFamily="34" charset="0"/>
              </a:rPr>
              <a:t>Bineau</a:t>
            </a:r>
            <a:r>
              <a:rPr lang="fr-FR" sz="850" dirty="0">
                <a:solidFill>
                  <a:schemeClr val="accent6"/>
                </a:solidFill>
                <a:latin typeface="Arial Narrow" panose="020B0606020202030204" pitchFamily="34" charset="0"/>
              </a:rPr>
              <a:t>, Mme </a:t>
            </a:r>
            <a:r>
              <a:rPr lang="fr-FR" sz="850" dirty="0" err="1">
                <a:solidFill>
                  <a:schemeClr val="accent6"/>
                </a:solidFill>
                <a:latin typeface="Arial Narrow" panose="020B0606020202030204" pitchFamily="34" charset="0"/>
              </a:rPr>
              <a:t>Petitfour</a:t>
            </a:r>
            <a:r>
              <a:rPr lang="fr-FR" sz="850" dirty="0">
                <a:solidFill>
                  <a:schemeClr val="accent6"/>
                </a:solidFill>
                <a:latin typeface="Arial Narrow" panose="020B0606020202030204" pitchFamily="34" charset="0"/>
              </a:rPr>
              <a:t> (St-</a:t>
            </a:r>
            <a:r>
              <a:rPr lang="fr-FR" sz="850" dirty="0" err="1">
                <a:solidFill>
                  <a:schemeClr val="accent6"/>
                </a:solidFill>
                <a:latin typeface="Arial Narrow" panose="020B0606020202030204" pitchFamily="34" charset="0"/>
              </a:rPr>
              <a:t>Dizier</a:t>
            </a:r>
            <a:r>
              <a:rPr lang="fr-FR" sz="850" dirty="0">
                <a:solidFill>
                  <a:schemeClr val="accent6"/>
                </a:solidFill>
                <a:latin typeface="Arial Narrow" panose="020B0606020202030204" pitchFamily="34" charset="0"/>
              </a:rPr>
              <a:t>) ; Dr </a:t>
            </a:r>
            <a:r>
              <a:rPr lang="fr-FR" sz="850" dirty="0" err="1">
                <a:solidFill>
                  <a:schemeClr val="accent6"/>
                </a:solidFill>
                <a:latin typeface="Arial Narrow" panose="020B0606020202030204" pitchFamily="34" charset="0"/>
              </a:rPr>
              <a:t>Labonne</a:t>
            </a:r>
            <a:r>
              <a:rPr lang="fr-FR" sz="850" dirty="0">
                <a:solidFill>
                  <a:schemeClr val="accent6"/>
                </a:solidFill>
                <a:latin typeface="Arial Narrow" panose="020B0606020202030204" pitchFamily="34" charset="0"/>
              </a:rPr>
              <a:t> (St-Gaudens) ; Dr </a:t>
            </a:r>
            <a:r>
              <a:rPr lang="fr-FR" sz="850" dirty="0" err="1">
                <a:solidFill>
                  <a:schemeClr val="accent6"/>
                </a:solidFill>
                <a:latin typeface="Arial Narrow" panose="020B0606020202030204" pitchFamily="34" charset="0"/>
              </a:rPr>
              <a:t>Aucher</a:t>
            </a:r>
            <a:r>
              <a:rPr lang="fr-FR" sz="850" dirty="0">
                <a:solidFill>
                  <a:schemeClr val="accent6"/>
                </a:solidFill>
                <a:latin typeface="Arial Narrow" panose="020B0606020202030204" pitchFamily="34" charset="0"/>
              </a:rPr>
              <a:t> (St-Jean d’</a:t>
            </a:r>
            <a:r>
              <a:rPr lang="fr-FR" sz="850" dirty="0" err="1">
                <a:solidFill>
                  <a:schemeClr val="accent6"/>
                </a:solidFill>
                <a:latin typeface="Arial Narrow" panose="020B0606020202030204" pitchFamily="34" charset="0"/>
              </a:rPr>
              <a:t>Angély</a:t>
            </a:r>
            <a:r>
              <a:rPr lang="fr-FR" sz="850" dirty="0">
                <a:solidFill>
                  <a:schemeClr val="accent6"/>
                </a:solidFill>
                <a:latin typeface="Arial Narrow" panose="020B0606020202030204" pitchFamily="34" charset="0"/>
              </a:rPr>
              <a:t>) ; Dr Guérin (St-</a:t>
            </a:r>
            <a:r>
              <a:rPr lang="fr-FR" sz="850" dirty="0" err="1">
                <a:solidFill>
                  <a:schemeClr val="accent6"/>
                </a:solidFill>
                <a:latin typeface="Arial Narrow" panose="020B0606020202030204" pitchFamily="34" charset="0"/>
              </a:rPr>
              <a:t>Lô</a:t>
            </a:r>
            <a:r>
              <a:rPr lang="fr-FR" sz="850" dirty="0">
                <a:solidFill>
                  <a:schemeClr val="accent6"/>
                </a:solidFill>
                <a:latin typeface="Arial Narrow" panose="020B0606020202030204" pitchFamily="34" charset="0"/>
              </a:rPr>
              <a:t>) ; Dr Mignard Corbel (St-Malo) ; Dr </a:t>
            </a:r>
            <a:r>
              <a:rPr lang="fr-FR" sz="850" dirty="0" err="1">
                <a:solidFill>
                  <a:schemeClr val="accent6"/>
                </a:solidFill>
                <a:latin typeface="Arial Narrow" panose="020B0606020202030204" pitchFamily="34" charset="0"/>
              </a:rPr>
              <a:t>Lemenand</a:t>
            </a:r>
            <a:r>
              <a:rPr lang="fr-FR" sz="850" dirty="0">
                <a:solidFill>
                  <a:schemeClr val="accent6"/>
                </a:solidFill>
                <a:latin typeface="Arial Narrow" panose="020B0606020202030204" pitchFamily="34" charset="0"/>
              </a:rPr>
              <a:t> (St-Nazaire) ; Dr </a:t>
            </a:r>
            <a:r>
              <a:rPr lang="fr-FR" sz="850" dirty="0" err="1">
                <a:solidFill>
                  <a:schemeClr val="accent6"/>
                </a:solidFill>
                <a:latin typeface="Arial Narrow" panose="020B0606020202030204" pitchFamily="34" charset="0"/>
              </a:rPr>
              <a:t>Larréché</a:t>
            </a:r>
            <a:r>
              <a:rPr lang="fr-FR" sz="850" dirty="0">
                <a:solidFill>
                  <a:schemeClr val="accent6"/>
                </a:solidFill>
                <a:latin typeface="Arial Narrow" panose="020B0606020202030204" pitchFamily="34" charset="0"/>
              </a:rPr>
              <a:t>, Dr Bousquet (H.I.A Bégin, St-Mandé) ; Dr </a:t>
            </a:r>
            <a:r>
              <a:rPr lang="fr-FR" sz="850" dirty="0" err="1">
                <a:solidFill>
                  <a:schemeClr val="accent6"/>
                </a:solidFill>
                <a:latin typeface="Arial Narrow" panose="020B0606020202030204" pitchFamily="34" charset="0"/>
              </a:rPr>
              <a:t>Samaille</a:t>
            </a:r>
            <a:r>
              <a:rPr lang="fr-FR" sz="850" dirty="0">
                <a:solidFill>
                  <a:schemeClr val="accent6"/>
                </a:solidFill>
                <a:latin typeface="Arial Narrow" panose="020B0606020202030204" pitchFamily="34" charset="0"/>
              </a:rPr>
              <a:t> (St-Omer) ; Dr </a:t>
            </a:r>
            <a:r>
              <a:rPr lang="fr-FR" sz="850" dirty="0" err="1">
                <a:solidFill>
                  <a:schemeClr val="accent6"/>
                </a:solidFill>
                <a:latin typeface="Arial Narrow" panose="020B0606020202030204" pitchFamily="34" charset="0"/>
              </a:rPr>
              <a:t>Fonsale</a:t>
            </a:r>
            <a:r>
              <a:rPr lang="fr-FR" sz="850" dirty="0">
                <a:solidFill>
                  <a:schemeClr val="accent6"/>
                </a:solidFill>
                <a:latin typeface="Arial Narrow" panose="020B0606020202030204" pitchFamily="34" charset="0"/>
              </a:rPr>
              <a:t> (St-</a:t>
            </a:r>
            <a:r>
              <a:rPr lang="fr-FR" sz="850" dirty="0" err="1">
                <a:solidFill>
                  <a:schemeClr val="accent6"/>
                </a:solidFill>
                <a:latin typeface="Arial Narrow" panose="020B0606020202030204" pitchFamily="34" charset="0"/>
              </a:rPr>
              <a:t>Priest</a:t>
            </a:r>
            <a:r>
              <a:rPr lang="fr-FR" sz="850" dirty="0">
                <a:solidFill>
                  <a:schemeClr val="accent6"/>
                </a:solidFill>
                <a:latin typeface="Arial Narrow" panose="020B0606020202030204" pitchFamily="34" charset="0"/>
              </a:rPr>
              <a:t>-en-</a:t>
            </a:r>
            <a:r>
              <a:rPr lang="fr-FR" sz="850" dirty="0" err="1">
                <a:solidFill>
                  <a:schemeClr val="accent6"/>
                </a:solidFill>
                <a:latin typeface="Arial Narrow" panose="020B0606020202030204" pitchFamily="34" charset="0"/>
              </a:rPr>
              <a:t>Jarez</a:t>
            </a:r>
            <a:r>
              <a:rPr lang="fr-FR" sz="850" dirty="0">
                <a:solidFill>
                  <a:schemeClr val="accent6"/>
                </a:solidFill>
                <a:latin typeface="Arial Narrow" panose="020B0606020202030204" pitchFamily="34" charset="0"/>
              </a:rPr>
              <a:t>) ; Dr </a:t>
            </a:r>
            <a:r>
              <a:rPr lang="fr-FR" sz="850" dirty="0" err="1">
                <a:solidFill>
                  <a:schemeClr val="accent6"/>
                </a:solidFill>
                <a:latin typeface="Arial Narrow" panose="020B0606020202030204" pitchFamily="34" charset="0"/>
              </a:rPr>
              <a:t>Decroix</a:t>
            </a:r>
            <a:r>
              <a:rPr lang="fr-FR" sz="850" dirty="0">
                <a:solidFill>
                  <a:schemeClr val="accent6"/>
                </a:solidFill>
                <a:latin typeface="Arial Narrow" panose="020B0606020202030204" pitchFamily="34" charset="0"/>
              </a:rPr>
              <a:t> (St-Quentin) ; Pr </a:t>
            </a:r>
            <a:r>
              <a:rPr lang="fr-FR" sz="850" dirty="0" err="1">
                <a:solidFill>
                  <a:schemeClr val="accent6"/>
                </a:solidFill>
                <a:latin typeface="Arial Narrow" panose="020B0606020202030204" pitchFamily="34" charset="0"/>
              </a:rPr>
              <a:t>Jaulhac</a:t>
            </a:r>
            <a:r>
              <a:rPr lang="fr-FR" sz="850" dirty="0">
                <a:solidFill>
                  <a:schemeClr val="accent6"/>
                </a:solidFill>
                <a:latin typeface="Arial Narrow" panose="020B0606020202030204" pitchFamily="34" charset="0"/>
              </a:rPr>
              <a:t>, Mme Renault (Strasbourg) ; Dr </a:t>
            </a:r>
            <a:r>
              <a:rPr lang="fr-FR" sz="850" dirty="0" err="1">
                <a:solidFill>
                  <a:schemeClr val="accent6"/>
                </a:solidFill>
                <a:latin typeface="Arial Narrow" panose="020B0606020202030204" pitchFamily="34" charset="0"/>
              </a:rPr>
              <a:t>Farfour</a:t>
            </a:r>
            <a:r>
              <a:rPr lang="fr-FR" sz="850" dirty="0">
                <a:solidFill>
                  <a:schemeClr val="accent6"/>
                </a:solidFill>
                <a:latin typeface="Arial Narrow" panose="020B0606020202030204" pitchFamily="34" charset="0"/>
              </a:rPr>
              <a:t>, Dr </a:t>
            </a:r>
            <a:r>
              <a:rPr lang="fr-FR" sz="850" dirty="0" err="1">
                <a:solidFill>
                  <a:schemeClr val="accent6"/>
                </a:solidFill>
                <a:latin typeface="Arial Narrow" panose="020B0606020202030204" pitchFamily="34" charset="0"/>
              </a:rPr>
              <a:t>Cardot</a:t>
            </a:r>
            <a:r>
              <a:rPr lang="fr-FR" sz="850" dirty="0">
                <a:solidFill>
                  <a:schemeClr val="accent6"/>
                </a:solidFill>
                <a:latin typeface="Arial Narrow" panose="020B0606020202030204" pitchFamily="34" charset="0"/>
              </a:rPr>
              <a:t> (Suresnes) ; Dr </a:t>
            </a:r>
            <a:r>
              <a:rPr lang="fr-FR" sz="850" dirty="0" err="1">
                <a:solidFill>
                  <a:schemeClr val="accent6"/>
                </a:solidFill>
                <a:latin typeface="Arial Narrow" panose="020B0606020202030204" pitchFamily="34" charset="0"/>
              </a:rPr>
              <a:t>Tiry</a:t>
            </a:r>
            <a:r>
              <a:rPr lang="fr-FR" sz="850" dirty="0">
                <a:solidFill>
                  <a:schemeClr val="accent6"/>
                </a:solidFill>
                <a:latin typeface="Arial Narrow" panose="020B0606020202030204" pitchFamily="34" charset="0"/>
              </a:rPr>
              <a:t> (Thouars) ; Dr </a:t>
            </a:r>
            <a:r>
              <a:rPr lang="fr-FR" sz="850" dirty="0" err="1">
                <a:solidFill>
                  <a:schemeClr val="accent6"/>
                </a:solidFill>
                <a:latin typeface="Arial Narrow" panose="020B0606020202030204" pitchFamily="34" charset="0"/>
              </a:rPr>
              <a:t>Fabbro</a:t>
            </a:r>
            <a:r>
              <a:rPr lang="fr-FR" sz="850" dirty="0">
                <a:solidFill>
                  <a:schemeClr val="accent6"/>
                </a:solidFill>
                <a:latin typeface="Arial Narrow" panose="020B0606020202030204" pitchFamily="34" charset="0"/>
              </a:rPr>
              <a:t>, Dr Ahmed-Khalifa (Thionville) ; Dr Imbert, Dr Marchand (Toulon) ; Pr Janvier (H.I.A Sainte Anne, Toulon) ; Dr </a:t>
            </a:r>
            <a:r>
              <a:rPr lang="fr-FR" sz="850" dirty="0" err="1">
                <a:solidFill>
                  <a:schemeClr val="accent6"/>
                </a:solidFill>
                <a:latin typeface="Arial Narrow" panose="020B0606020202030204" pitchFamily="34" charset="0"/>
              </a:rPr>
              <a:t>Grare</a:t>
            </a:r>
            <a:r>
              <a:rPr lang="fr-FR" sz="850" dirty="0">
                <a:solidFill>
                  <a:schemeClr val="accent6"/>
                </a:solidFill>
                <a:latin typeface="Arial Narrow" panose="020B0606020202030204" pitchFamily="34" charset="0"/>
              </a:rPr>
              <a:t>, Dr Dubois (Institut Fédératif de Biologie, Toulouse) ; Dr </a:t>
            </a:r>
            <a:r>
              <a:rPr lang="fr-FR" sz="850" dirty="0" err="1">
                <a:solidFill>
                  <a:schemeClr val="accent6"/>
                </a:solidFill>
                <a:latin typeface="Arial Narrow" panose="020B0606020202030204" pitchFamily="34" charset="0"/>
              </a:rPr>
              <a:t>Patoz</a:t>
            </a:r>
            <a:r>
              <a:rPr lang="fr-FR" sz="850" dirty="0">
                <a:solidFill>
                  <a:schemeClr val="accent6"/>
                </a:solidFill>
                <a:latin typeface="Arial Narrow" panose="020B0606020202030204" pitchFamily="34" charset="0"/>
              </a:rPr>
              <a:t> (Tourcoing) ; Pr </a:t>
            </a:r>
            <a:r>
              <a:rPr lang="fr-FR" sz="850" dirty="0" err="1">
                <a:solidFill>
                  <a:schemeClr val="accent6"/>
                </a:solidFill>
                <a:latin typeface="Arial Narrow" panose="020B0606020202030204" pitchFamily="34" charset="0"/>
              </a:rPr>
              <a:t>Lanotte</a:t>
            </a:r>
            <a:r>
              <a:rPr lang="fr-FR" sz="850" dirty="0">
                <a:solidFill>
                  <a:schemeClr val="accent6"/>
                </a:solidFill>
                <a:latin typeface="Arial Narrow" panose="020B0606020202030204" pitchFamily="34" charset="0"/>
              </a:rPr>
              <a:t>, Pr Lartigue, Pr </a:t>
            </a:r>
            <a:r>
              <a:rPr lang="fr-FR" sz="850" dirty="0" err="1">
                <a:solidFill>
                  <a:schemeClr val="accent6"/>
                </a:solidFill>
                <a:latin typeface="Arial Narrow" panose="020B0606020202030204" pitchFamily="34" charset="0"/>
              </a:rPr>
              <a:t>Mereghetti</a:t>
            </a:r>
            <a:r>
              <a:rPr lang="fr-FR" sz="850" dirty="0">
                <a:solidFill>
                  <a:schemeClr val="accent6"/>
                </a:solidFill>
                <a:latin typeface="Arial Narrow" panose="020B0606020202030204" pitchFamily="34" charset="0"/>
              </a:rPr>
              <a:t> (Bretonneau, Tours) ; Mme Petit (Tulle) ; Dr Sartre (Valence) ; Dr </a:t>
            </a:r>
            <a:r>
              <a:rPr lang="fr-FR" sz="850" dirty="0" err="1">
                <a:solidFill>
                  <a:schemeClr val="accent6"/>
                </a:solidFill>
                <a:latin typeface="Arial Narrow" panose="020B0606020202030204" pitchFamily="34" charset="0"/>
              </a:rPr>
              <a:t>Cattoen</a:t>
            </a:r>
            <a:r>
              <a:rPr lang="fr-FR" sz="850" dirty="0">
                <a:solidFill>
                  <a:schemeClr val="accent6"/>
                </a:solidFill>
                <a:latin typeface="Arial Narrow" panose="020B0606020202030204" pitchFamily="34" charset="0"/>
              </a:rPr>
              <a:t> (Valenciennes) ; Dr </a:t>
            </a:r>
            <a:r>
              <a:rPr lang="fr-FR" sz="850" dirty="0" err="1">
                <a:solidFill>
                  <a:schemeClr val="accent6"/>
                </a:solidFill>
                <a:latin typeface="Arial Narrow" panose="020B0606020202030204" pitchFamily="34" charset="0"/>
              </a:rPr>
              <a:t>Pouedras</a:t>
            </a:r>
            <a:r>
              <a:rPr lang="fr-FR" sz="850" dirty="0">
                <a:solidFill>
                  <a:schemeClr val="accent6"/>
                </a:solidFill>
                <a:latin typeface="Arial Narrow" panose="020B0606020202030204" pitchFamily="34" charset="0"/>
              </a:rPr>
              <a:t> (Vannes) ; Dr Vignon (Vaux/Mer) ; Dr </a:t>
            </a:r>
            <a:r>
              <a:rPr lang="fr-FR" sz="850" dirty="0" err="1">
                <a:solidFill>
                  <a:schemeClr val="accent6"/>
                </a:solidFill>
                <a:latin typeface="Arial Narrow" panose="020B0606020202030204" pitchFamily="34" charset="0"/>
              </a:rPr>
              <a:t>Tavani</a:t>
            </a:r>
            <a:r>
              <a:rPr lang="fr-FR" sz="850" dirty="0">
                <a:solidFill>
                  <a:schemeClr val="accent6"/>
                </a:solidFill>
                <a:latin typeface="Arial Narrow" panose="020B0606020202030204" pitchFamily="34" charset="0"/>
              </a:rPr>
              <a:t> (Vichy) ; Dr </a:t>
            </a:r>
            <a:r>
              <a:rPr lang="fr-FR" sz="850" dirty="0" err="1">
                <a:solidFill>
                  <a:schemeClr val="accent6"/>
                </a:solidFill>
                <a:latin typeface="Arial Narrow" panose="020B0606020202030204" pitchFamily="34" charset="0"/>
              </a:rPr>
              <a:t>Danquigny</a:t>
            </a:r>
            <a:r>
              <a:rPr lang="fr-FR" sz="850" dirty="0">
                <a:solidFill>
                  <a:schemeClr val="accent6"/>
                </a:solidFill>
                <a:latin typeface="Arial Narrow" panose="020B0606020202030204" pitchFamily="34" charset="0"/>
              </a:rPr>
              <a:t>, Dr </a:t>
            </a:r>
            <a:r>
              <a:rPr lang="fr-FR" sz="850" dirty="0" err="1">
                <a:solidFill>
                  <a:schemeClr val="accent6"/>
                </a:solidFill>
                <a:latin typeface="Arial Narrow" panose="020B0606020202030204" pitchFamily="34" charset="0"/>
              </a:rPr>
              <a:t>Bonjean</a:t>
            </a:r>
            <a:r>
              <a:rPr lang="fr-FR" sz="850" dirty="0">
                <a:solidFill>
                  <a:schemeClr val="accent6"/>
                </a:solidFill>
                <a:latin typeface="Arial Narrow" panose="020B0606020202030204" pitchFamily="34" charset="0"/>
              </a:rPr>
              <a:t> (Vienne) ; Dr </a:t>
            </a:r>
            <a:r>
              <a:rPr lang="fr-FR" sz="850" dirty="0" err="1">
                <a:solidFill>
                  <a:schemeClr val="accent6"/>
                </a:solidFill>
                <a:latin typeface="Arial Narrow" panose="020B0606020202030204" pitchFamily="34" charset="0"/>
              </a:rPr>
              <a:t>Watine</a:t>
            </a:r>
            <a:r>
              <a:rPr lang="fr-FR" sz="850" dirty="0">
                <a:solidFill>
                  <a:schemeClr val="accent6"/>
                </a:solidFill>
                <a:latin typeface="Arial Narrow" panose="020B0606020202030204" pitchFamily="34" charset="0"/>
              </a:rPr>
              <a:t> (Villefranche-de-Rouergue) ; Dr Breuil, Mme Citerne-Fauconnier (Villeneuve-St-Georges) ; Mme </a:t>
            </a:r>
            <a:r>
              <a:rPr lang="fr-FR" sz="850" dirty="0" err="1">
                <a:solidFill>
                  <a:schemeClr val="accent6"/>
                </a:solidFill>
                <a:latin typeface="Arial Narrow" panose="020B0606020202030204" pitchFamily="34" charset="0"/>
              </a:rPr>
              <a:t>Dorangeon</a:t>
            </a:r>
            <a:r>
              <a:rPr lang="fr-FR" sz="850" dirty="0">
                <a:solidFill>
                  <a:schemeClr val="accent6"/>
                </a:solidFill>
                <a:latin typeface="Arial Narrow" panose="020B0606020202030204" pitchFamily="34" charset="0"/>
              </a:rPr>
              <a:t> (Villefranche/Saône) ; Dr </a:t>
            </a:r>
            <a:r>
              <a:rPr lang="fr-FR" sz="850" dirty="0" err="1">
                <a:solidFill>
                  <a:schemeClr val="accent6"/>
                </a:solidFill>
                <a:latin typeface="Arial Narrow" panose="020B0606020202030204" pitchFamily="34" charset="0"/>
              </a:rPr>
              <a:t>Audié</a:t>
            </a:r>
            <a:r>
              <a:rPr lang="fr-FR" sz="850" dirty="0">
                <a:solidFill>
                  <a:schemeClr val="accent6"/>
                </a:solidFill>
                <a:latin typeface="Arial Narrow" panose="020B0606020202030204" pitchFamily="34" charset="0"/>
              </a:rPr>
              <a:t> (Villeneuve/Lot) ; Mme </a:t>
            </a:r>
            <a:r>
              <a:rPr lang="fr-FR" sz="850" dirty="0" err="1">
                <a:solidFill>
                  <a:schemeClr val="accent6"/>
                </a:solidFill>
                <a:latin typeface="Arial Narrow" panose="020B0606020202030204" pitchFamily="34" charset="0"/>
              </a:rPr>
              <a:t>Vray</a:t>
            </a:r>
            <a:r>
              <a:rPr lang="fr-FR" sz="850" dirty="0">
                <a:solidFill>
                  <a:schemeClr val="accent6"/>
                </a:solidFill>
                <a:latin typeface="Arial Narrow" panose="020B0606020202030204" pitchFamily="34" charset="0"/>
              </a:rPr>
              <a:t> (Voiron) ; Dr </a:t>
            </a:r>
            <a:r>
              <a:rPr lang="fr-FR" sz="850" dirty="0" err="1">
                <a:solidFill>
                  <a:schemeClr val="accent6"/>
                </a:solidFill>
                <a:latin typeface="Arial Narrow" panose="020B0606020202030204" pitchFamily="34" charset="0"/>
              </a:rPr>
              <a:t>Mattera</a:t>
            </a:r>
            <a:r>
              <a:rPr lang="fr-FR" sz="850" dirty="0">
                <a:solidFill>
                  <a:schemeClr val="accent6"/>
                </a:solidFill>
                <a:latin typeface="Arial Narrow" panose="020B0606020202030204" pitchFamily="34" charset="0"/>
              </a:rPr>
              <a:t>, Dr </a:t>
            </a:r>
            <a:r>
              <a:rPr lang="fr-FR" sz="850" dirty="0" err="1">
                <a:solidFill>
                  <a:schemeClr val="accent6"/>
                </a:solidFill>
                <a:latin typeface="Arial Narrow" panose="020B0606020202030204" pitchFamily="34" charset="0"/>
              </a:rPr>
              <a:t>Harrois</a:t>
            </a:r>
            <a:r>
              <a:rPr lang="fr-FR" sz="850" dirty="0">
                <a:solidFill>
                  <a:schemeClr val="accent6"/>
                </a:solidFill>
                <a:latin typeface="Arial Narrow" panose="020B0606020202030204" pitchFamily="34" charset="0"/>
              </a:rPr>
              <a:t> (Basse-Terre) ; Pr Pierre-</a:t>
            </a:r>
            <a:r>
              <a:rPr lang="fr-FR" sz="850" dirty="0" err="1">
                <a:solidFill>
                  <a:schemeClr val="accent6"/>
                </a:solidFill>
                <a:latin typeface="Arial Narrow" panose="020B0606020202030204" pitchFamily="34" charset="0"/>
              </a:rPr>
              <a:t>Demar</a:t>
            </a:r>
            <a:r>
              <a:rPr lang="fr-FR" sz="850" dirty="0">
                <a:solidFill>
                  <a:schemeClr val="accent6"/>
                </a:solidFill>
                <a:latin typeface="Arial Narrow" panose="020B0606020202030204" pitchFamily="34" charset="0"/>
              </a:rPr>
              <a:t> (Cayenne) ; Dr Olive, Mme Théodose (Fort-de-France) ; Dr Benoit-</a:t>
            </a:r>
            <a:r>
              <a:rPr lang="fr-FR" sz="850" dirty="0" err="1">
                <a:solidFill>
                  <a:schemeClr val="accent6"/>
                </a:solidFill>
                <a:latin typeface="Arial Narrow" panose="020B0606020202030204" pitchFamily="34" charset="0"/>
              </a:rPr>
              <a:t>Cattin</a:t>
            </a:r>
            <a:r>
              <a:rPr lang="fr-FR" sz="850" dirty="0">
                <a:solidFill>
                  <a:schemeClr val="accent6"/>
                </a:solidFill>
                <a:latin typeface="Arial Narrow" panose="020B0606020202030204" pitchFamily="34" charset="0"/>
              </a:rPr>
              <a:t> (Mamoudzou, Mayotte) ; Dr </a:t>
            </a:r>
            <a:r>
              <a:rPr lang="fr-FR" sz="850" dirty="0" err="1">
                <a:solidFill>
                  <a:schemeClr val="accent6"/>
                </a:solidFill>
                <a:latin typeface="Arial Narrow" panose="020B0606020202030204" pitchFamily="34" charset="0"/>
              </a:rPr>
              <a:t>Boijout</a:t>
            </a:r>
            <a:r>
              <a:rPr lang="fr-FR" sz="850" dirty="0">
                <a:solidFill>
                  <a:schemeClr val="accent6"/>
                </a:solidFill>
                <a:latin typeface="Arial Narrow" panose="020B0606020202030204" pitchFamily="34" charset="0"/>
              </a:rPr>
              <a:t>, Dr Nicolas, Dr Bastian (Pointe-à-Pitre) ; Dr Traversier, Dr </a:t>
            </a:r>
            <a:r>
              <a:rPr lang="fr-FR" sz="850" dirty="0" err="1">
                <a:solidFill>
                  <a:schemeClr val="accent6"/>
                </a:solidFill>
                <a:latin typeface="Arial Narrow" panose="020B0606020202030204" pitchFamily="34" charset="0"/>
              </a:rPr>
              <a:t>Belmonte</a:t>
            </a:r>
            <a:r>
              <a:rPr lang="fr-FR" sz="850" dirty="0">
                <a:solidFill>
                  <a:schemeClr val="accent6"/>
                </a:solidFill>
                <a:latin typeface="Arial Narrow" panose="020B0606020202030204" pitchFamily="34" charset="0"/>
              </a:rPr>
              <a:t> (St-Denis, La Réunion) ; Dr </a:t>
            </a:r>
            <a:r>
              <a:rPr lang="fr-FR" sz="850" dirty="0" err="1">
                <a:solidFill>
                  <a:schemeClr val="accent6"/>
                </a:solidFill>
                <a:latin typeface="Arial Narrow" panose="020B0606020202030204" pitchFamily="34" charset="0"/>
              </a:rPr>
              <a:t>Carod</a:t>
            </a:r>
            <a:r>
              <a:rPr lang="fr-FR" sz="850" dirty="0">
                <a:solidFill>
                  <a:schemeClr val="accent6"/>
                </a:solidFill>
                <a:latin typeface="Arial Narrow" panose="020B0606020202030204" pitchFamily="34" charset="0"/>
              </a:rPr>
              <a:t> (St-Laurent-du-Maroni) ; Dr </a:t>
            </a:r>
            <a:r>
              <a:rPr lang="fr-FR" sz="850" dirty="0" err="1">
                <a:solidFill>
                  <a:schemeClr val="accent6"/>
                </a:solidFill>
                <a:latin typeface="Arial Narrow" panose="020B0606020202030204" pitchFamily="34" charset="0"/>
              </a:rPr>
              <a:t>Zémali</a:t>
            </a:r>
            <a:r>
              <a:rPr lang="fr-FR" sz="850" dirty="0">
                <a:solidFill>
                  <a:schemeClr val="accent6"/>
                </a:solidFill>
                <a:latin typeface="Arial Narrow" panose="020B0606020202030204" pitchFamily="34" charset="0"/>
              </a:rPr>
              <a:t>, Dr Picot (St-Pierre, La Réunion).</a:t>
            </a:r>
            <a:endParaRPr lang="fr-FR" sz="850" dirty="0" smtClean="0">
              <a:solidFill>
                <a:schemeClr val="accent6"/>
              </a:solidFill>
              <a:latin typeface="Arial Narrow" panose="020B0606020202030204" pitchFamily="34" charset="0"/>
            </a:endParaRPr>
          </a:p>
        </p:txBody>
      </p:sp>
    </p:spTree>
    <p:extLst>
      <p:ext uri="{BB962C8B-B14F-4D97-AF65-F5344CB8AC3E}">
        <p14:creationId xmlns:p14="http://schemas.microsoft.com/office/powerpoint/2010/main" val="228961473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11560" y="188640"/>
            <a:ext cx="6768752" cy="936104"/>
          </a:xfrm>
        </p:spPr>
        <p:txBody>
          <a:bodyPr/>
          <a:lstStyle/>
          <a:p>
            <a:r>
              <a:rPr lang="fr-FR" dirty="0" smtClean="0"/>
              <a:t>Méthode</a:t>
            </a:r>
            <a:endParaRPr lang="fr-FR" dirty="0"/>
          </a:p>
        </p:txBody>
      </p:sp>
      <p:sp>
        <p:nvSpPr>
          <p:cNvPr id="4" name="Espace réservé du texte 3"/>
          <p:cNvSpPr>
            <a:spLocks noGrp="1"/>
          </p:cNvSpPr>
          <p:nvPr>
            <p:ph type="body" sz="quarter" idx="12"/>
          </p:nvPr>
        </p:nvSpPr>
        <p:spPr>
          <a:xfrm>
            <a:off x="611560" y="1412776"/>
            <a:ext cx="8280921" cy="4824535"/>
          </a:xfrm>
        </p:spPr>
        <p:txBody>
          <a:bodyPr/>
          <a:lstStyle/>
          <a:p>
            <a:r>
              <a:rPr lang="fr-FR" cap="none" dirty="0" smtClean="0">
                <a:latin typeface="+mj-lt"/>
              </a:rPr>
              <a:t>Les estimations</a:t>
            </a:r>
          </a:p>
          <a:p>
            <a:pPr lvl="2"/>
            <a:endParaRPr lang="fr-FR" altLang="fr-FR" sz="1400" b="0" i="1" dirty="0" smtClean="0"/>
          </a:p>
          <a:p>
            <a:pPr marL="0" lvl="2" indent="0">
              <a:spcAft>
                <a:spcPts val="1200"/>
              </a:spcAft>
              <a:buNone/>
            </a:pPr>
            <a:r>
              <a:rPr lang="fr-FR" altLang="fr-FR" dirty="0" smtClean="0">
                <a:latin typeface="+mj-lt"/>
              </a:rPr>
              <a:t>La </a:t>
            </a:r>
            <a:r>
              <a:rPr lang="fr-FR" altLang="fr-FR" dirty="0">
                <a:latin typeface="+mj-lt"/>
              </a:rPr>
              <a:t>couverture du réseau Epibac </a:t>
            </a:r>
            <a:r>
              <a:rPr lang="fr-FR" altLang="fr-FR" b="0" dirty="0">
                <a:latin typeface="+mj-lt"/>
              </a:rPr>
              <a:t>est calculée chaque année. Elle correspond au nombre d’admissions en médecine de court séjour des établissements dont la microbiologie est réalisée par les laboratoires d’Epibac ayant participé douze mois rapporté au nombre total d’admissions en médecine de court séjour au niveau national. </a:t>
            </a:r>
          </a:p>
          <a:p>
            <a:pPr marL="0" lvl="2" indent="0">
              <a:spcAft>
                <a:spcPts val="1200"/>
              </a:spcAft>
              <a:buNone/>
            </a:pPr>
            <a:r>
              <a:rPr lang="fr-FR" altLang="fr-FR" dirty="0">
                <a:latin typeface="+mj-lt"/>
              </a:rPr>
              <a:t>L’exhaustivité du réseau Epibac </a:t>
            </a:r>
            <a:r>
              <a:rPr lang="fr-FR" altLang="fr-FR" b="0" dirty="0">
                <a:latin typeface="+mj-lt"/>
              </a:rPr>
              <a:t>correspond au taux d’exhaustivité de la déclaration des cas au sein du réseau, c'est-à-dire par les laboratoires </a:t>
            </a:r>
            <a:r>
              <a:rPr lang="fr-FR" altLang="fr-FR" b="0" dirty="0" smtClean="0">
                <a:latin typeface="+mj-lt"/>
              </a:rPr>
              <a:t>participants. </a:t>
            </a:r>
            <a:r>
              <a:rPr lang="fr-FR" altLang="fr-FR" b="0" dirty="0">
                <a:latin typeface="+mj-lt"/>
              </a:rPr>
              <a:t>L’exhaustivité est évaluée par des études capture-recapture à 3 sources menées en métropole tous les 3 à 4 ans environ. </a:t>
            </a:r>
          </a:p>
          <a:p>
            <a:pPr marL="0" lvl="2" indent="0">
              <a:spcAft>
                <a:spcPts val="1200"/>
              </a:spcAft>
              <a:buNone/>
            </a:pPr>
            <a:r>
              <a:rPr lang="fr-FR" altLang="fr-FR" b="0" dirty="0" smtClean="0">
                <a:latin typeface="+mj-lt"/>
              </a:rPr>
              <a:t>Le </a:t>
            </a:r>
            <a:r>
              <a:rPr lang="fr-FR" altLang="fr-FR" b="0" dirty="0">
                <a:latin typeface="+mj-lt"/>
              </a:rPr>
              <a:t>taux d’exhaustivité appliqué est de 80%. Ce taux est également appliqué dans les </a:t>
            </a:r>
            <a:r>
              <a:rPr lang="fr-FR" altLang="fr-FR" b="0" dirty="0" err="1">
                <a:latin typeface="+mj-lt"/>
              </a:rPr>
              <a:t>DrOM</a:t>
            </a:r>
            <a:r>
              <a:rPr lang="fr-FR" altLang="fr-FR" b="0" dirty="0">
                <a:latin typeface="+mj-lt"/>
              </a:rPr>
              <a:t> sans qu’une mesure spécifique ait été réalisée. </a:t>
            </a:r>
          </a:p>
          <a:p>
            <a:pPr marL="0" lvl="2" indent="0">
              <a:buNone/>
            </a:pPr>
            <a:r>
              <a:rPr lang="fr-FR" altLang="fr-FR" dirty="0" smtClean="0">
                <a:latin typeface="+mj-lt"/>
              </a:rPr>
              <a:t>Le </a:t>
            </a:r>
            <a:r>
              <a:rPr lang="fr-FR" altLang="fr-FR" dirty="0">
                <a:latin typeface="+mj-lt"/>
              </a:rPr>
              <a:t>nombre de cas est estimé en redressant le nombre de cas recueillis par le réseau par la couverture du réseau et par </a:t>
            </a:r>
            <a:r>
              <a:rPr lang="fr-FR" altLang="fr-FR" dirty="0" smtClean="0">
                <a:latin typeface="+mj-lt"/>
              </a:rPr>
              <a:t>l’exhaustivité au sein du réseau. </a:t>
            </a:r>
            <a:endParaRPr lang="fr-FR" altLang="fr-FR" dirty="0">
              <a:latin typeface="+mj-lt"/>
            </a:endParaRPr>
          </a:p>
          <a:p>
            <a:pPr marL="0" lvl="2" indent="0">
              <a:buNone/>
            </a:pPr>
            <a:endParaRPr lang="fr-FR" altLang="fr-FR" dirty="0" smtClean="0">
              <a:latin typeface="+mj-lt"/>
            </a:endParaRPr>
          </a:p>
          <a:p>
            <a:pPr marL="0" lvl="2" indent="0">
              <a:buNone/>
            </a:pPr>
            <a:endParaRPr lang="fr-FR" altLang="fr-FR" dirty="0">
              <a:latin typeface="+mj-lt"/>
            </a:endParaRPr>
          </a:p>
          <a:p>
            <a:pPr marL="0" lvl="2" indent="0">
              <a:buNone/>
            </a:pPr>
            <a:endParaRPr lang="fr-FR" altLang="fr-FR" dirty="0">
              <a:latin typeface="+mj-lt"/>
            </a:endParaRPr>
          </a:p>
          <a:p>
            <a:pPr marL="0" lvl="2" indent="0">
              <a:buNone/>
            </a:pPr>
            <a:endParaRPr lang="fr-FR" altLang="fr-FR" dirty="0"/>
          </a:p>
        </p:txBody>
      </p:sp>
    </p:spTree>
    <p:extLst>
      <p:ext uri="{BB962C8B-B14F-4D97-AF65-F5344CB8AC3E}">
        <p14:creationId xmlns:p14="http://schemas.microsoft.com/office/powerpoint/2010/main" val="21402963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4"/>
          <p:cNvSpPr>
            <a:spLocks noGrp="1"/>
          </p:cNvSpPr>
          <p:nvPr>
            <p:ph type="title"/>
          </p:nvPr>
        </p:nvSpPr>
        <p:spPr>
          <a:xfrm>
            <a:off x="1331640" y="3428998"/>
            <a:ext cx="7416824" cy="1296145"/>
          </a:xfrm>
        </p:spPr>
        <p:txBody>
          <a:bodyPr/>
          <a:lstStyle/>
          <a:p>
            <a:pPr algn="r"/>
            <a:r>
              <a:rPr lang="fr-FR" dirty="0" smtClean="0"/>
              <a:t>Résultats</a:t>
            </a:r>
            <a:endParaRPr lang="fr-FR" dirty="0"/>
          </a:p>
        </p:txBody>
      </p:sp>
      <p:sp>
        <p:nvSpPr>
          <p:cNvPr id="7" name="Espace réservé du texte 6"/>
          <p:cNvSpPr>
            <a:spLocks noGrp="1"/>
          </p:cNvSpPr>
          <p:nvPr>
            <p:ph type="body" sz="quarter" idx="10"/>
          </p:nvPr>
        </p:nvSpPr>
        <p:spPr>
          <a:xfrm>
            <a:off x="1331014" y="2798506"/>
            <a:ext cx="7417450" cy="486478"/>
          </a:xfrm>
        </p:spPr>
        <p:txBody>
          <a:bodyPr/>
          <a:lstStyle/>
          <a:p>
            <a:pPr algn="r"/>
            <a:r>
              <a:rPr lang="fr-FR" dirty="0" smtClean="0"/>
              <a:t>PARTIE 2</a:t>
            </a:r>
            <a:endParaRPr lang="fr-FR" dirty="0"/>
          </a:p>
        </p:txBody>
      </p:sp>
    </p:spTree>
    <p:extLst>
      <p:ext uri="{BB962C8B-B14F-4D97-AF65-F5344CB8AC3E}">
        <p14:creationId xmlns:p14="http://schemas.microsoft.com/office/powerpoint/2010/main" val="85787945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Epibac données 2018</a:t>
            </a:r>
            <a:endParaRPr lang="fr-FR" dirty="0"/>
          </a:p>
        </p:txBody>
      </p:sp>
      <p:sp>
        <p:nvSpPr>
          <p:cNvPr id="3" name="Espace réservé du texte 2"/>
          <p:cNvSpPr>
            <a:spLocks noGrp="1"/>
          </p:cNvSpPr>
          <p:nvPr>
            <p:ph type="body" sz="quarter" idx="12"/>
          </p:nvPr>
        </p:nvSpPr>
        <p:spPr>
          <a:xfrm>
            <a:off x="513184" y="1418253"/>
            <a:ext cx="8307288" cy="4819058"/>
          </a:xfrm>
        </p:spPr>
        <p:txBody>
          <a:bodyPr/>
          <a:lstStyle/>
          <a:p>
            <a:r>
              <a:rPr lang="fr-FR" altLang="fr-FR" cap="none" dirty="0">
                <a:latin typeface="+mj-lt"/>
              </a:rPr>
              <a:t>Bactériémies isolées et méningites – </a:t>
            </a:r>
            <a:r>
              <a:rPr lang="fr-FR" altLang="fr-FR" cap="none" dirty="0" smtClean="0">
                <a:latin typeface="+mj-lt"/>
              </a:rPr>
              <a:t>Nombre </a:t>
            </a:r>
            <a:r>
              <a:rPr lang="fr-FR" altLang="fr-FR" cap="none" dirty="0">
                <a:latin typeface="+mj-lt"/>
              </a:rPr>
              <a:t>de cas, France métropolitaine, </a:t>
            </a:r>
            <a:r>
              <a:rPr lang="fr-FR" altLang="fr-FR" cap="none" dirty="0" smtClean="0">
                <a:latin typeface="+mj-lt"/>
              </a:rPr>
              <a:t>2018</a:t>
            </a:r>
            <a:endParaRPr lang="fr-FR" altLang="fr-FR" cap="none" dirty="0">
              <a:latin typeface="+mj-lt"/>
            </a:endParaRPr>
          </a:p>
          <a:p>
            <a:endParaRPr lang="fr-FR" dirty="0" smtClean="0"/>
          </a:p>
          <a:p>
            <a:endParaRPr lang="fr-FR" dirty="0"/>
          </a:p>
          <a:p>
            <a:endParaRPr lang="fr-FR" dirty="0" smtClean="0"/>
          </a:p>
          <a:p>
            <a:endParaRPr lang="fr-FR" dirty="0"/>
          </a:p>
          <a:p>
            <a:endParaRPr lang="fr-FR" dirty="0" smtClean="0"/>
          </a:p>
          <a:p>
            <a:endParaRPr lang="fr-FR" dirty="0"/>
          </a:p>
          <a:p>
            <a:endParaRPr lang="fr-FR" dirty="0" smtClean="0"/>
          </a:p>
          <a:p>
            <a:endParaRPr lang="fr-FR" dirty="0"/>
          </a:p>
          <a:p>
            <a:endParaRPr lang="fr-FR" dirty="0" smtClean="0"/>
          </a:p>
          <a:p>
            <a:endParaRPr lang="fr-FR" dirty="0"/>
          </a:p>
        </p:txBody>
      </p:sp>
      <p:pic>
        <p:nvPicPr>
          <p:cNvPr id="4" name="Image 3"/>
          <p:cNvPicPr>
            <a:picLocks noChangeAspect="1"/>
          </p:cNvPicPr>
          <p:nvPr/>
        </p:nvPicPr>
        <p:blipFill>
          <a:blip r:embed="rId2"/>
          <a:stretch>
            <a:fillRect/>
          </a:stretch>
        </p:blipFill>
        <p:spPr>
          <a:xfrm>
            <a:off x="827584" y="2060848"/>
            <a:ext cx="6689607" cy="4648200"/>
          </a:xfrm>
          <a:prstGeom prst="rect">
            <a:avLst/>
          </a:prstGeom>
        </p:spPr>
      </p:pic>
    </p:spTree>
    <p:extLst>
      <p:ext uri="{BB962C8B-B14F-4D97-AF65-F5344CB8AC3E}">
        <p14:creationId xmlns:p14="http://schemas.microsoft.com/office/powerpoint/2010/main" val="223565497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Epibac données 2018</a:t>
            </a:r>
            <a:endParaRPr lang="fr-FR" dirty="0"/>
          </a:p>
        </p:txBody>
      </p:sp>
      <p:sp>
        <p:nvSpPr>
          <p:cNvPr id="3" name="Espace réservé du texte 2"/>
          <p:cNvSpPr>
            <a:spLocks noGrp="1"/>
          </p:cNvSpPr>
          <p:nvPr>
            <p:ph type="body" sz="quarter" idx="12"/>
          </p:nvPr>
        </p:nvSpPr>
        <p:spPr>
          <a:xfrm>
            <a:off x="431540" y="1340768"/>
            <a:ext cx="8280920" cy="4824536"/>
          </a:xfrm>
        </p:spPr>
        <p:txBody>
          <a:bodyPr/>
          <a:lstStyle/>
          <a:p>
            <a:r>
              <a:rPr lang="fr-FR" altLang="fr-FR" cap="none" dirty="0">
                <a:latin typeface="+mj-lt"/>
              </a:rPr>
              <a:t>Bactériémies isolées et méningites </a:t>
            </a:r>
            <a:r>
              <a:rPr lang="fr-FR" altLang="fr-FR" dirty="0">
                <a:latin typeface="+mj-lt"/>
              </a:rPr>
              <a:t>– </a:t>
            </a:r>
            <a:r>
              <a:rPr lang="fr-FR" altLang="fr-FR" cap="none" dirty="0" smtClean="0">
                <a:latin typeface="+mj-lt"/>
              </a:rPr>
              <a:t>Incidence</a:t>
            </a:r>
            <a:r>
              <a:rPr lang="fr-FR" altLang="fr-FR" dirty="0" smtClean="0">
                <a:latin typeface="+mj-lt"/>
              </a:rPr>
              <a:t>/100 000</a:t>
            </a:r>
            <a:r>
              <a:rPr lang="fr-FR" altLang="fr-FR" cap="none" dirty="0" smtClean="0">
                <a:latin typeface="+mj-lt"/>
              </a:rPr>
              <a:t> hab.</a:t>
            </a:r>
            <a:r>
              <a:rPr lang="fr-FR" altLang="fr-FR" dirty="0" smtClean="0">
                <a:latin typeface="+mj-lt"/>
              </a:rPr>
              <a:t>, </a:t>
            </a:r>
            <a:r>
              <a:rPr lang="fr-FR" altLang="fr-FR" cap="none" dirty="0">
                <a:latin typeface="+mj-lt"/>
              </a:rPr>
              <a:t>France métropolitaine</a:t>
            </a:r>
            <a:r>
              <a:rPr lang="fr-FR" altLang="fr-FR" dirty="0">
                <a:latin typeface="+mj-lt"/>
              </a:rPr>
              <a:t>, </a:t>
            </a:r>
            <a:r>
              <a:rPr lang="fr-FR" altLang="fr-FR" dirty="0" smtClean="0">
                <a:latin typeface="+mj-lt"/>
              </a:rPr>
              <a:t>2018</a:t>
            </a:r>
            <a:endParaRPr lang="fr-FR" altLang="fr-FR" dirty="0">
              <a:latin typeface="+mj-lt"/>
            </a:endParaRPr>
          </a:p>
          <a:p>
            <a:endParaRPr lang="fr-FR" dirty="0" smtClean="0"/>
          </a:p>
          <a:p>
            <a:endParaRPr lang="fr-FR" dirty="0"/>
          </a:p>
          <a:p>
            <a:endParaRPr lang="fr-FR" dirty="0" smtClean="0"/>
          </a:p>
          <a:p>
            <a:endParaRPr lang="fr-FR" dirty="0"/>
          </a:p>
          <a:p>
            <a:endParaRPr lang="fr-FR" dirty="0" smtClean="0"/>
          </a:p>
          <a:p>
            <a:endParaRPr lang="fr-FR" dirty="0"/>
          </a:p>
          <a:p>
            <a:endParaRPr lang="fr-FR" dirty="0" smtClean="0"/>
          </a:p>
          <a:p>
            <a:endParaRPr lang="fr-FR" dirty="0"/>
          </a:p>
          <a:p>
            <a:endParaRPr lang="fr-FR" dirty="0" smtClean="0"/>
          </a:p>
          <a:p>
            <a:endParaRPr lang="fr-FR" dirty="0"/>
          </a:p>
        </p:txBody>
      </p:sp>
      <p:pic>
        <p:nvPicPr>
          <p:cNvPr id="5" name="Image 4"/>
          <p:cNvPicPr>
            <a:picLocks noChangeAspect="1"/>
          </p:cNvPicPr>
          <p:nvPr/>
        </p:nvPicPr>
        <p:blipFill>
          <a:blip r:embed="rId2"/>
          <a:stretch>
            <a:fillRect/>
          </a:stretch>
        </p:blipFill>
        <p:spPr>
          <a:xfrm>
            <a:off x="1115616" y="1988840"/>
            <a:ext cx="6435732" cy="4648200"/>
          </a:xfrm>
          <a:prstGeom prst="rect">
            <a:avLst/>
          </a:prstGeom>
        </p:spPr>
      </p:pic>
    </p:spTree>
    <p:extLst>
      <p:ext uri="{BB962C8B-B14F-4D97-AF65-F5344CB8AC3E}">
        <p14:creationId xmlns:p14="http://schemas.microsoft.com/office/powerpoint/2010/main" val="162172921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Epibac données </a:t>
            </a:r>
            <a:r>
              <a:rPr lang="fr-FR" dirty="0" smtClean="0"/>
              <a:t>2018</a:t>
            </a:r>
            <a:endParaRPr lang="fr-FR" dirty="0"/>
          </a:p>
        </p:txBody>
      </p:sp>
      <p:sp>
        <p:nvSpPr>
          <p:cNvPr id="3" name="Espace réservé du texte 2"/>
          <p:cNvSpPr>
            <a:spLocks noGrp="1"/>
          </p:cNvSpPr>
          <p:nvPr>
            <p:ph type="body" sz="quarter" idx="12"/>
          </p:nvPr>
        </p:nvSpPr>
        <p:spPr>
          <a:xfrm>
            <a:off x="539552" y="1412776"/>
            <a:ext cx="8352928" cy="4824535"/>
          </a:xfrm>
        </p:spPr>
        <p:txBody>
          <a:bodyPr/>
          <a:lstStyle/>
          <a:p>
            <a:r>
              <a:rPr lang="fr-FR" altLang="fr-FR" cap="none" dirty="0">
                <a:latin typeface="+mj-lt"/>
              </a:rPr>
              <a:t>Infections invasives – </a:t>
            </a:r>
            <a:r>
              <a:rPr lang="fr-FR" altLang="fr-FR" cap="none" dirty="0" smtClean="0">
                <a:latin typeface="+mj-lt"/>
              </a:rPr>
              <a:t>Incidence/100 </a:t>
            </a:r>
            <a:r>
              <a:rPr lang="fr-FR" altLang="fr-FR" cap="none" dirty="0">
                <a:latin typeface="+mj-lt"/>
              </a:rPr>
              <a:t>000 hab. par âge, France métropolitaine, </a:t>
            </a:r>
            <a:r>
              <a:rPr lang="fr-FR" altLang="fr-FR" cap="none" dirty="0" smtClean="0">
                <a:latin typeface="+mj-lt"/>
              </a:rPr>
              <a:t>2018</a:t>
            </a:r>
            <a:endParaRPr lang="fr-FR" altLang="fr-FR" cap="none" dirty="0">
              <a:latin typeface="+mj-lt"/>
            </a:endParaRPr>
          </a:p>
          <a:p>
            <a:endParaRPr lang="fr-FR" dirty="0"/>
          </a:p>
        </p:txBody>
      </p:sp>
      <p:pic>
        <p:nvPicPr>
          <p:cNvPr id="6" name="Image 5"/>
          <p:cNvPicPr>
            <a:picLocks noChangeAspect="1"/>
          </p:cNvPicPr>
          <p:nvPr/>
        </p:nvPicPr>
        <p:blipFill>
          <a:blip r:embed="rId2"/>
          <a:stretch>
            <a:fillRect/>
          </a:stretch>
        </p:blipFill>
        <p:spPr>
          <a:xfrm>
            <a:off x="755576" y="2097145"/>
            <a:ext cx="7492697" cy="4395571"/>
          </a:xfrm>
          <a:prstGeom prst="rect">
            <a:avLst/>
          </a:prstGeom>
        </p:spPr>
      </p:pic>
    </p:spTree>
    <p:extLst>
      <p:ext uri="{BB962C8B-B14F-4D97-AF65-F5344CB8AC3E}">
        <p14:creationId xmlns:p14="http://schemas.microsoft.com/office/powerpoint/2010/main" val="226481492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Epibac données </a:t>
            </a:r>
            <a:r>
              <a:rPr lang="fr-FR" dirty="0" smtClean="0"/>
              <a:t>2018</a:t>
            </a:r>
            <a:endParaRPr lang="fr-FR" dirty="0"/>
          </a:p>
        </p:txBody>
      </p:sp>
      <p:sp>
        <p:nvSpPr>
          <p:cNvPr id="3" name="Espace réservé du texte 2"/>
          <p:cNvSpPr>
            <a:spLocks noGrp="1"/>
          </p:cNvSpPr>
          <p:nvPr>
            <p:ph type="body" sz="quarter" idx="12"/>
          </p:nvPr>
        </p:nvSpPr>
        <p:spPr>
          <a:xfrm>
            <a:off x="539552" y="1412776"/>
            <a:ext cx="8352928" cy="4824535"/>
          </a:xfrm>
        </p:spPr>
        <p:txBody>
          <a:bodyPr/>
          <a:lstStyle/>
          <a:p>
            <a:r>
              <a:rPr lang="fr-FR" cap="none" dirty="0">
                <a:latin typeface="+mj-lt"/>
              </a:rPr>
              <a:t>Infections invasives - </a:t>
            </a:r>
            <a:r>
              <a:rPr lang="fr-FR" cap="none" dirty="0" smtClean="0">
                <a:latin typeface="+mj-lt"/>
              </a:rPr>
              <a:t>Nombre </a:t>
            </a:r>
            <a:r>
              <a:rPr lang="fr-FR" cap="none" dirty="0">
                <a:latin typeface="+mj-lt"/>
              </a:rPr>
              <a:t>de cas par âge, France métropolitaine, </a:t>
            </a:r>
            <a:r>
              <a:rPr lang="fr-FR" cap="none" dirty="0" smtClean="0">
                <a:latin typeface="+mj-lt"/>
              </a:rPr>
              <a:t>2018</a:t>
            </a:r>
            <a:endParaRPr lang="fr-FR" dirty="0"/>
          </a:p>
        </p:txBody>
      </p:sp>
      <p:pic>
        <p:nvPicPr>
          <p:cNvPr id="6" name="Image 5"/>
          <p:cNvPicPr>
            <a:picLocks noChangeAspect="1"/>
          </p:cNvPicPr>
          <p:nvPr/>
        </p:nvPicPr>
        <p:blipFill>
          <a:blip r:embed="rId2"/>
          <a:stretch>
            <a:fillRect/>
          </a:stretch>
        </p:blipFill>
        <p:spPr>
          <a:xfrm>
            <a:off x="683568" y="1876613"/>
            <a:ext cx="7740352" cy="4792747"/>
          </a:xfrm>
          <a:prstGeom prst="rect">
            <a:avLst/>
          </a:prstGeom>
        </p:spPr>
      </p:pic>
    </p:spTree>
    <p:extLst>
      <p:ext uri="{BB962C8B-B14F-4D97-AF65-F5344CB8AC3E}">
        <p14:creationId xmlns:p14="http://schemas.microsoft.com/office/powerpoint/2010/main" val="2727247831"/>
      </p:ext>
    </p:extLst>
  </p:cSld>
  <p:clrMapOvr>
    <a:masterClrMapping/>
  </p:clrMapOvr>
  <p:timing>
    <p:tnLst>
      <p:par>
        <p:cTn id="1" dur="indefinite" restart="never" nodeType="tmRoot"/>
      </p:par>
    </p:tnLst>
  </p:timing>
</p:sld>
</file>

<file path=ppt/theme/theme1.xml><?xml version="1.0" encoding="utf-8"?>
<a:theme xmlns:a="http://schemas.openxmlformats.org/drawingml/2006/main" name="SPF_PPT_Test-v3">
  <a:themeElements>
    <a:clrScheme name="SPF PPT_Couleurs">
      <a:dk1>
        <a:srgbClr val="4D4D4F"/>
      </a:dk1>
      <a:lt1>
        <a:sysClr val="window" lastClr="FFFFFF"/>
      </a:lt1>
      <a:dk2>
        <a:srgbClr val="E30056"/>
      </a:dk2>
      <a:lt2>
        <a:srgbClr val="EEECE1"/>
      </a:lt2>
      <a:accent1>
        <a:srgbClr val="E30056"/>
      </a:accent1>
      <a:accent2>
        <a:srgbClr val="3C2782"/>
      </a:accent2>
      <a:accent3>
        <a:srgbClr val="00A5D5"/>
      </a:accent3>
      <a:accent4>
        <a:srgbClr val="004192"/>
      </a:accent4>
      <a:accent5>
        <a:srgbClr val="8D003A"/>
      </a:accent5>
      <a:accent6>
        <a:srgbClr val="4D4D4F"/>
      </a:accent6>
      <a:hlink>
        <a:srgbClr val="E30056"/>
      </a:hlink>
      <a:folHlink>
        <a:srgbClr val="E30056"/>
      </a:folHlink>
    </a:clrScheme>
    <a:fontScheme name="Office Classique">
      <a:majorFont>
        <a:latin typeface="Arial"/>
        <a:ea typeface=""/>
        <a:cs typeface=""/>
        <a:font script="Jpan" typeface="ＭＳ Ｐゴシック"/>
        <a:font script="Hang" typeface="돋움"/>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Times New Roman"/>
        <a:ea typeface=""/>
        <a:cs typeface=""/>
        <a:font script="Jpan" typeface="ＭＳ Ｐ明朝"/>
        <a:font script="Hang" typeface="바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noFill/>
      </a:spPr>
      <a:bodyPr wrap="none" lIns="36000" tIns="0" rIns="36000" bIns="0" rtlCol="0">
        <a:spAutoFit/>
      </a:bodyPr>
      <a:lstStyle>
        <a:defPPr>
          <a:defRPr sz="1300" smtClean="0">
            <a:solidFill>
              <a:schemeClr val="accent6"/>
            </a:solidFill>
          </a:defRPr>
        </a:defPPr>
      </a:lstStyle>
    </a:txDef>
  </a:objectDefaults>
  <a:extraClrSchemeLst/>
</a:theme>
</file>

<file path=ppt/theme/theme2.xml><?xml version="1.0" encoding="utf-8"?>
<a:theme xmlns:a="http://schemas.openxmlformats.org/drawingml/2006/main" name="1_SPF_PPT_Test-v3">
  <a:themeElements>
    <a:clrScheme name="SPF PPT_Couleurs">
      <a:dk1>
        <a:srgbClr val="4D4D4F"/>
      </a:dk1>
      <a:lt1>
        <a:sysClr val="window" lastClr="FFFFFF"/>
      </a:lt1>
      <a:dk2>
        <a:srgbClr val="E30056"/>
      </a:dk2>
      <a:lt2>
        <a:srgbClr val="EEECE1"/>
      </a:lt2>
      <a:accent1>
        <a:srgbClr val="E30056"/>
      </a:accent1>
      <a:accent2>
        <a:srgbClr val="3C2782"/>
      </a:accent2>
      <a:accent3>
        <a:srgbClr val="00A5D5"/>
      </a:accent3>
      <a:accent4>
        <a:srgbClr val="004192"/>
      </a:accent4>
      <a:accent5>
        <a:srgbClr val="8D003A"/>
      </a:accent5>
      <a:accent6>
        <a:srgbClr val="4D4D4F"/>
      </a:accent6>
      <a:hlink>
        <a:srgbClr val="E30056"/>
      </a:hlink>
      <a:folHlink>
        <a:srgbClr val="E30056"/>
      </a:folHlink>
    </a:clrScheme>
    <a:fontScheme name="Office Classique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noFill/>
      </a:spPr>
      <a:bodyPr wrap="none" lIns="36000" tIns="0" rIns="36000" bIns="0" rtlCol="0">
        <a:spAutoFit/>
      </a:bodyPr>
      <a:lstStyle>
        <a:defPPr>
          <a:defRPr sz="1300" smtClean="0">
            <a:solidFill>
              <a:schemeClr val="accent6"/>
            </a:solidFill>
          </a:defRPr>
        </a:defPPr>
      </a:lstStyle>
    </a:txDef>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2890</TotalTime>
  <Words>2778</Words>
  <Application>Microsoft Office PowerPoint</Application>
  <PresentationFormat>Affichage à l'écran (4:3)</PresentationFormat>
  <Paragraphs>142</Paragraphs>
  <Slides>31</Slides>
  <Notes>4</Notes>
  <HiddenSlides>0</HiddenSlides>
  <MMClips>0</MMClips>
  <ScaleCrop>false</ScaleCrop>
  <HeadingPairs>
    <vt:vector size="6" baseType="variant">
      <vt:variant>
        <vt:lpstr>Polices utilisées</vt:lpstr>
      </vt:variant>
      <vt:variant>
        <vt:i4>5</vt:i4>
      </vt:variant>
      <vt:variant>
        <vt:lpstr>Thème</vt:lpstr>
      </vt:variant>
      <vt:variant>
        <vt:i4>2</vt:i4>
      </vt:variant>
      <vt:variant>
        <vt:lpstr>Titres des diapositives</vt:lpstr>
      </vt:variant>
      <vt:variant>
        <vt:i4>31</vt:i4>
      </vt:variant>
    </vt:vector>
  </HeadingPairs>
  <TitlesOfParts>
    <vt:vector size="38" baseType="lpstr">
      <vt:lpstr>Arial</vt:lpstr>
      <vt:lpstr>Arial Narrow</vt:lpstr>
      <vt:lpstr>Calibri</vt:lpstr>
      <vt:lpstr>Symbol</vt:lpstr>
      <vt:lpstr>Times New Roman</vt:lpstr>
      <vt:lpstr>SPF_PPT_Test-v3</vt:lpstr>
      <vt:lpstr>1_SPF_PPT_Test-v3</vt:lpstr>
      <vt:lpstr>EPIBAC données 2018  </vt:lpstr>
      <vt:lpstr>Méthode</vt:lpstr>
      <vt:lpstr>Méthode</vt:lpstr>
      <vt:lpstr>Méthode</vt:lpstr>
      <vt:lpstr>Résultats</vt:lpstr>
      <vt:lpstr>Epibac données 2018</vt:lpstr>
      <vt:lpstr>Epibac données 2018</vt:lpstr>
      <vt:lpstr>Epibac données 2018</vt:lpstr>
      <vt:lpstr>Epibac données 2018</vt:lpstr>
      <vt:lpstr>Epibac données 2018</vt:lpstr>
      <vt:lpstr>Epibac données 2018</vt:lpstr>
      <vt:lpstr>Epibac données 2018</vt:lpstr>
      <vt:lpstr>Epibac données 2018</vt:lpstr>
      <vt:lpstr>Epibac données 2018</vt:lpstr>
      <vt:lpstr>Epibac données 2018</vt:lpstr>
      <vt:lpstr>Epibac données 2018</vt:lpstr>
      <vt:lpstr>Epibac données 2018</vt:lpstr>
      <vt:lpstr>Epibac données 2018</vt:lpstr>
      <vt:lpstr>Epibac données 2018</vt:lpstr>
      <vt:lpstr>Epibac données 2018</vt:lpstr>
      <vt:lpstr>Epibac données 2018</vt:lpstr>
      <vt:lpstr>Epibac données 2018</vt:lpstr>
      <vt:lpstr>Epibac données 2018</vt:lpstr>
      <vt:lpstr>Epibac données 2018</vt:lpstr>
      <vt:lpstr>Epibac données 2018</vt:lpstr>
      <vt:lpstr>Epibac données 2018</vt:lpstr>
      <vt:lpstr>Epibac données 2018</vt:lpstr>
      <vt:lpstr>Epibac données 2018</vt:lpstr>
      <vt:lpstr>Epibac données 2018</vt:lpstr>
      <vt:lpstr>Epibac données 2018</vt:lpstr>
      <vt:lpstr>Les biologistes volontaires du réseau Epibac en 2018</vt:lpstr>
    </vt:vector>
  </TitlesOfParts>
  <Company>InVS</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Titre principal de la présentation sur 2 ou 3 lignes</dc:title>
  <dc:creator>SOUMAH-MIS Catherine</dc:creator>
  <cp:lastModifiedBy>GEORGES Scarlett</cp:lastModifiedBy>
  <cp:revision>208</cp:revision>
  <cp:lastPrinted>2016-06-29T13:12:28Z</cp:lastPrinted>
  <dcterms:created xsi:type="dcterms:W3CDTF">2016-06-03T12:31:51Z</dcterms:created>
  <dcterms:modified xsi:type="dcterms:W3CDTF">2019-12-31T09:36:00Z</dcterms:modified>
</cp:coreProperties>
</file>