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6" r:id="rId2"/>
  </p:sldMasterIdLst>
  <p:notesMasterIdLst>
    <p:notesMasterId r:id="rId32"/>
  </p:notesMasterIdLst>
  <p:handoutMasterIdLst>
    <p:handoutMasterId r:id="rId33"/>
  </p:handoutMasterIdLst>
  <p:sldIdLst>
    <p:sldId id="256" r:id="rId3"/>
    <p:sldId id="259" r:id="rId4"/>
    <p:sldId id="262" r:id="rId5"/>
    <p:sldId id="284" r:id="rId6"/>
    <p:sldId id="286" r:id="rId7"/>
    <p:sldId id="276" r:id="rId8"/>
    <p:sldId id="285" r:id="rId9"/>
    <p:sldId id="316" r:id="rId10"/>
    <p:sldId id="287" r:id="rId11"/>
    <p:sldId id="314" r:id="rId12"/>
    <p:sldId id="319" r:id="rId13"/>
    <p:sldId id="291" r:id="rId14"/>
    <p:sldId id="290" r:id="rId15"/>
    <p:sldId id="317" r:id="rId16"/>
    <p:sldId id="318" r:id="rId17"/>
    <p:sldId id="296" r:id="rId18"/>
    <p:sldId id="295" r:id="rId19"/>
    <p:sldId id="297" r:id="rId20"/>
    <p:sldId id="300" r:id="rId21"/>
    <p:sldId id="301" r:id="rId22"/>
    <p:sldId id="278" r:id="rId23"/>
    <p:sldId id="302" r:id="rId24"/>
    <p:sldId id="304" r:id="rId25"/>
    <p:sldId id="303" r:id="rId26"/>
    <p:sldId id="305" r:id="rId27"/>
    <p:sldId id="306" r:id="rId28"/>
    <p:sldId id="307" r:id="rId29"/>
    <p:sldId id="309" r:id="rId30"/>
    <p:sldId id="308" r:id="rId31"/>
  </p:sldIdLst>
  <p:sldSz cx="9144000" cy="6858000" type="screen4x3"/>
  <p:notesSz cx="9929813" cy="67992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434">
          <p15:clr>
            <a:srgbClr val="A4A3A4"/>
          </p15:clr>
        </p15:guide>
        <p15:guide id="3" orient="horz" pos="3929">
          <p15:clr>
            <a:srgbClr val="A4A3A4"/>
          </p15:clr>
        </p15:guide>
        <p15:guide id="4" pos="2880">
          <p15:clr>
            <a:srgbClr val="A4A3A4"/>
          </p15:clr>
        </p15:guide>
        <p15:guide id="5" pos="5420">
          <p15:clr>
            <a:srgbClr val="A4A3A4"/>
          </p15:clr>
        </p15:guide>
        <p15:guide id="6" pos="1066">
          <p15:clr>
            <a:srgbClr val="A4A3A4"/>
          </p15:clr>
        </p15:guide>
        <p15:guide id="7"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739"/>
    <a:srgbClr val="00B1E6"/>
    <a:srgbClr val="004192"/>
    <a:srgbClr val="0000FF"/>
    <a:srgbClr val="0029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A15C55-8517-42AA-B614-E9B94910E393}">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7600" autoAdjust="0"/>
  </p:normalViewPr>
  <p:slideViewPr>
    <p:cSldViewPr showGuides="1">
      <p:cViewPr varScale="1">
        <p:scale>
          <a:sx n="111" d="100"/>
          <a:sy n="111" d="100"/>
        </p:scale>
        <p:origin x="1680" y="102"/>
      </p:cViewPr>
      <p:guideLst>
        <p:guide orient="horz" pos="2160"/>
        <p:guide orient="horz" pos="1434"/>
        <p:guide orient="horz" pos="3929"/>
        <p:guide pos="2880"/>
        <p:guide pos="5420"/>
        <p:guide pos="1066"/>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de_calcul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Feuil1!$B$1</c:f>
              <c:strCache>
                <c:ptCount val="1"/>
                <c:pt idx="0">
                  <c:v>Ventes</c:v>
                </c:pt>
              </c:strCache>
            </c:strRef>
          </c:tx>
          <c:cat>
            <c:strRef>
              <c:f>Feuil1!$A$2:$A$5</c:f>
              <c:strCache>
                <c:ptCount val="4"/>
                <c:pt idx="0">
                  <c:v>1er trim.</c:v>
                </c:pt>
                <c:pt idx="1">
                  <c:v>2e trim.</c:v>
                </c:pt>
                <c:pt idx="2">
                  <c:v>3e trim.</c:v>
                </c:pt>
                <c:pt idx="3">
                  <c:v>4e trim.</c:v>
                </c:pt>
              </c:strCache>
            </c:strRef>
          </c:cat>
          <c:val>
            <c:numRef>
              <c:f>Feuil1!$B$2:$B$5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D8F4-4394-862F-DEBB5A32B3C2}"/>
            </c:ext>
          </c:extLst>
        </c:ser>
        <c:dLbls>
          <c:showLegendKey val="0"/>
          <c:showVal val="0"/>
          <c:showCatName val="0"/>
          <c:showSerName val="0"/>
          <c:showPercent val="0"/>
          <c:showBubbleSize val="0"/>
          <c:showLeaderLines val="1"/>
        </c:dLbls>
      </c:pie3DChart>
    </c:plotArea>
    <c:legend>
      <c:legendPos val="r"/>
      <c:overlay val="0"/>
    </c:legend>
    <c:plotVisOnly val="1"/>
    <c:dispBlanksAs val="gap"/>
    <c:showDLblsOverMax val="0"/>
  </c:chart>
  <c:txPr>
    <a:bodyPr/>
    <a:lstStyle/>
    <a:p>
      <a:pPr>
        <a:defRPr sz="1800"/>
      </a:pPr>
      <a:endParaRPr lang="fr-FR"/>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996" cy="34132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4498" y="0"/>
            <a:ext cx="4302996" cy="341322"/>
          </a:xfrm>
          <a:prstGeom prst="rect">
            <a:avLst/>
          </a:prstGeom>
        </p:spPr>
        <p:txBody>
          <a:bodyPr vert="horz" lIns="91440" tIns="45720" rIns="91440" bIns="45720" rtlCol="0"/>
          <a:lstStyle>
            <a:lvl1pPr algn="r">
              <a:defRPr sz="1200"/>
            </a:lvl1pPr>
          </a:lstStyle>
          <a:p>
            <a:fld id="{DCAE5C32-0FDF-45F3-9DE4-7970483AFE1A}" type="datetimeFigureOut">
              <a:rPr lang="fr-FR" smtClean="0"/>
              <a:t>19/10/2021</a:t>
            </a:fld>
            <a:endParaRPr lang="fr-FR"/>
          </a:p>
        </p:txBody>
      </p:sp>
      <p:sp>
        <p:nvSpPr>
          <p:cNvPr id="4" name="Espace réservé du pied de page 3"/>
          <p:cNvSpPr>
            <a:spLocks noGrp="1"/>
          </p:cNvSpPr>
          <p:nvPr>
            <p:ph type="ftr" sz="quarter" idx="2"/>
          </p:nvPr>
        </p:nvSpPr>
        <p:spPr>
          <a:xfrm>
            <a:off x="0" y="6457941"/>
            <a:ext cx="4302996" cy="34132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4498" y="6457941"/>
            <a:ext cx="4302996" cy="341322"/>
          </a:xfrm>
          <a:prstGeom prst="rect">
            <a:avLst/>
          </a:prstGeom>
        </p:spPr>
        <p:txBody>
          <a:bodyPr vert="horz" lIns="91440" tIns="45720" rIns="91440" bIns="45720" rtlCol="0" anchor="b"/>
          <a:lstStyle>
            <a:lvl1pPr algn="r">
              <a:defRPr sz="1200"/>
            </a:lvl1pPr>
          </a:lstStyle>
          <a:p>
            <a:fld id="{0A9B8A75-B204-4BBD-B40D-ED357CC98DA1}" type="slidenum">
              <a:rPr lang="fr-FR" smtClean="0"/>
              <a:t>‹N°›</a:t>
            </a:fld>
            <a:endParaRPr lang="fr-FR"/>
          </a:p>
        </p:txBody>
      </p:sp>
    </p:spTree>
    <p:extLst>
      <p:ext uri="{BB962C8B-B14F-4D97-AF65-F5344CB8AC3E}">
        <p14:creationId xmlns:p14="http://schemas.microsoft.com/office/powerpoint/2010/main" val="31429916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4302919" cy="3399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4596" y="1"/>
            <a:ext cx="4302919" cy="339963"/>
          </a:xfrm>
          <a:prstGeom prst="rect">
            <a:avLst/>
          </a:prstGeom>
        </p:spPr>
        <p:txBody>
          <a:bodyPr vert="horz" lIns="91440" tIns="45720" rIns="91440" bIns="45720" rtlCol="0"/>
          <a:lstStyle>
            <a:lvl1pPr algn="r">
              <a:defRPr sz="1200"/>
            </a:lvl1pPr>
          </a:lstStyle>
          <a:p>
            <a:fld id="{AE4F876F-2394-434A-9B07-432DE19C105F}" type="datetimeFigureOut">
              <a:rPr lang="fr-FR" smtClean="0"/>
              <a:t>19/10/2021</a:t>
            </a:fld>
            <a:endParaRPr lang="fr-FR"/>
          </a:p>
        </p:txBody>
      </p:sp>
      <p:sp>
        <p:nvSpPr>
          <p:cNvPr id="4" name="Espace réservé de l'image des diapositives 3"/>
          <p:cNvSpPr>
            <a:spLocks noGrp="1" noRot="1" noChangeAspect="1"/>
          </p:cNvSpPr>
          <p:nvPr>
            <p:ph type="sldImg" idx="2"/>
          </p:nvPr>
        </p:nvSpPr>
        <p:spPr>
          <a:xfrm>
            <a:off x="3263900" y="509588"/>
            <a:ext cx="3402013" cy="2551112"/>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982" y="3229650"/>
            <a:ext cx="7943850" cy="3059668"/>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458120"/>
            <a:ext cx="4302919" cy="33996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4596" y="6458120"/>
            <a:ext cx="4302919" cy="339963"/>
          </a:xfrm>
          <a:prstGeom prst="rect">
            <a:avLst/>
          </a:prstGeom>
        </p:spPr>
        <p:txBody>
          <a:bodyPr vert="horz" lIns="91440" tIns="45720" rIns="91440" bIns="45720" rtlCol="0" anchor="b"/>
          <a:lstStyle>
            <a:lvl1pPr algn="r">
              <a:defRPr sz="1200"/>
            </a:lvl1pPr>
          </a:lstStyle>
          <a:p>
            <a:fld id="{1E5AC9FA-9DB2-48FB-B76A-EB55F6C2D38A}" type="slidenum">
              <a:rPr lang="fr-FR" smtClean="0"/>
              <a:t>‹N°›</a:t>
            </a:fld>
            <a:endParaRPr lang="fr-FR"/>
          </a:p>
        </p:txBody>
      </p:sp>
    </p:spTree>
    <p:extLst>
      <p:ext uri="{BB962C8B-B14F-4D97-AF65-F5344CB8AC3E}">
        <p14:creationId xmlns:p14="http://schemas.microsoft.com/office/powerpoint/2010/main" val="1457475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16</a:t>
            </a:fld>
            <a:endParaRPr lang="fr-FR"/>
          </a:p>
        </p:txBody>
      </p:sp>
    </p:spTree>
    <p:extLst>
      <p:ext uri="{BB962C8B-B14F-4D97-AF65-F5344CB8AC3E}">
        <p14:creationId xmlns:p14="http://schemas.microsoft.com/office/powerpoint/2010/main" val="1064985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altLang="fr-FR" dirty="0" smtClean="0"/>
              <a:t>Note : les courbes additionnelles à</a:t>
            </a:r>
            <a:r>
              <a:rPr lang="fr-FR" altLang="fr-FR" baseline="0" dirty="0" smtClean="0"/>
              <a:t> partir de 2009</a:t>
            </a:r>
            <a:r>
              <a:rPr lang="fr-FR" altLang="fr-FR" dirty="0" smtClean="0"/>
              <a:t> reposent sur la nouvelle définition de cas intégrant les cas détectés par PCR.</a:t>
            </a:r>
          </a:p>
        </p:txBody>
      </p:sp>
      <p:sp>
        <p:nvSpPr>
          <p:cNvPr id="4" name="Espace réservé du numéro de diapositive 3"/>
          <p:cNvSpPr>
            <a:spLocks noGrp="1"/>
          </p:cNvSpPr>
          <p:nvPr>
            <p:ph type="sldNum" sz="quarter" idx="10"/>
          </p:nvPr>
        </p:nvSpPr>
        <p:spPr/>
        <p:txBody>
          <a:bodyPr/>
          <a:lstStyle/>
          <a:p>
            <a:fld id="{1E5AC9FA-9DB2-48FB-B76A-EB55F6C2D38A}" type="slidenum">
              <a:rPr lang="fr-FR" smtClean="0"/>
              <a:t>17</a:t>
            </a:fld>
            <a:endParaRPr lang="fr-FR"/>
          </a:p>
        </p:txBody>
      </p:sp>
    </p:spTree>
    <p:extLst>
      <p:ext uri="{BB962C8B-B14F-4D97-AF65-F5344CB8AC3E}">
        <p14:creationId xmlns:p14="http://schemas.microsoft.com/office/powerpoint/2010/main" val="2879839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uverture">
    <p:spTree>
      <p:nvGrpSpPr>
        <p:cNvPr id="1" name=""/>
        <p:cNvGrpSpPr/>
        <p:nvPr/>
      </p:nvGrpSpPr>
      <p:grpSpPr>
        <a:xfrm>
          <a:off x="0" y="0"/>
          <a:ext cx="0" cy="0"/>
          <a:chOff x="0" y="0"/>
          <a:chExt cx="0" cy="0"/>
        </a:xfrm>
      </p:grpSpPr>
      <p:sp>
        <p:nvSpPr>
          <p:cNvPr id="2" name="Titre 1"/>
          <p:cNvSpPr>
            <a:spLocks noGrp="1"/>
          </p:cNvSpPr>
          <p:nvPr>
            <p:ph type="ctrTitle"/>
          </p:nvPr>
        </p:nvSpPr>
        <p:spPr>
          <a:xfrm>
            <a:off x="1331640" y="2195741"/>
            <a:ext cx="7272609" cy="1881331"/>
          </a:xfrm>
        </p:spPr>
        <p:txBody>
          <a:bodyPr anchor="b"/>
          <a:lstStyle>
            <a:lvl1pPr algn="r">
              <a:defRPr sz="3000" u="sng" baseline="0">
                <a:solidFill>
                  <a:schemeClr val="accent4"/>
                </a:solidFill>
              </a:defRPr>
            </a:lvl1pPr>
          </a:lstStyle>
          <a:p>
            <a:r>
              <a:rPr lang="fr-FR" dirty="0" smtClean="0"/>
              <a:t>Modifiez le style du titre</a:t>
            </a:r>
            <a:endParaRPr lang="fr-FR" dirty="0"/>
          </a:p>
        </p:txBody>
      </p:sp>
      <p:sp>
        <p:nvSpPr>
          <p:cNvPr id="3" name="Sous-titre 2"/>
          <p:cNvSpPr>
            <a:spLocks noGrp="1"/>
          </p:cNvSpPr>
          <p:nvPr>
            <p:ph type="subTitle" idx="1"/>
          </p:nvPr>
        </p:nvSpPr>
        <p:spPr>
          <a:xfrm>
            <a:off x="1331141" y="4897624"/>
            <a:ext cx="7247336" cy="936104"/>
          </a:xfrm>
        </p:spPr>
        <p:txBody>
          <a:bodyPr/>
          <a:lstStyle>
            <a:lvl1pPr marL="0" indent="0" algn="r">
              <a:buNone/>
              <a:defRPr sz="1800" b="0" cap="none">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pic>
        <p:nvPicPr>
          <p:cNvPr id="9" name="Imag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7643" y="512845"/>
            <a:ext cx="1722220" cy="971939"/>
          </a:xfrm>
          <a:prstGeom prst="rect">
            <a:avLst/>
          </a:prstGeom>
        </p:spPr>
      </p:pic>
    </p:spTree>
    <p:extLst>
      <p:ext uri="{BB962C8B-B14F-4D97-AF65-F5344CB8AC3E}">
        <p14:creationId xmlns:p14="http://schemas.microsoft.com/office/powerpoint/2010/main" val="4437386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rtie">
    <p:spTree>
      <p:nvGrpSpPr>
        <p:cNvPr id="1" name=""/>
        <p:cNvGrpSpPr/>
        <p:nvPr/>
      </p:nvGrpSpPr>
      <p:grpSpPr>
        <a:xfrm>
          <a:off x="0" y="0"/>
          <a:ext cx="0" cy="0"/>
          <a:chOff x="0" y="0"/>
          <a:chExt cx="0" cy="0"/>
        </a:xfrm>
      </p:grpSpPr>
      <p:sp>
        <p:nvSpPr>
          <p:cNvPr id="2" name="Titre 1"/>
          <p:cNvSpPr>
            <a:spLocks noGrp="1"/>
          </p:cNvSpPr>
          <p:nvPr>
            <p:ph type="title"/>
          </p:nvPr>
        </p:nvSpPr>
        <p:spPr>
          <a:xfrm>
            <a:off x="1331640" y="3428998"/>
            <a:ext cx="7272609" cy="1296145"/>
          </a:xfrm>
        </p:spPr>
        <p:txBody>
          <a:bodyPr anchor="b"/>
          <a:lstStyle>
            <a:lvl1pPr algn="r">
              <a:lnSpc>
                <a:spcPct val="100000"/>
              </a:lnSpc>
              <a:spcBef>
                <a:spcPts val="0"/>
              </a:spcBef>
              <a:defRPr sz="2600" b="1" cap="all">
                <a:solidFill>
                  <a:schemeClr val="tx2"/>
                </a:solidFill>
              </a:defRPr>
            </a:lvl1pPr>
          </a:lstStyle>
          <a:p>
            <a:r>
              <a:rPr lang="fr-FR" dirty="0" smtClean="0"/>
              <a:t>Modifiez le style du titre</a:t>
            </a:r>
            <a:endParaRPr lang="fr-FR" dirty="0"/>
          </a:p>
        </p:txBody>
      </p:sp>
      <p:sp>
        <p:nvSpPr>
          <p:cNvPr id="3" name="Espace réservé du texte 2"/>
          <p:cNvSpPr>
            <a:spLocks noGrp="1"/>
          </p:cNvSpPr>
          <p:nvPr>
            <p:ph type="body" idx="1"/>
          </p:nvPr>
        </p:nvSpPr>
        <p:spPr>
          <a:xfrm>
            <a:off x="1331640" y="4869160"/>
            <a:ext cx="7272609" cy="1368128"/>
          </a:xfrm>
        </p:spPr>
        <p:txBody>
          <a:bodyPr anchor="t"/>
          <a:lstStyle>
            <a:lvl1pPr marL="0" indent="0" algn="r">
              <a:lnSpc>
                <a:spcPct val="110000"/>
              </a:lnSpc>
              <a:spcBef>
                <a:spcPts val="0"/>
              </a:spcBef>
              <a:buNone/>
              <a:defRPr sz="1600" b="0" cap="none">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Modifiez les styles du texte du masque</a:t>
            </a:r>
          </a:p>
        </p:txBody>
      </p:sp>
      <p:sp>
        <p:nvSpPr>
          <p:cNvPr id="5" name="Espace réservé du texte 4"/>
          <p:cNvSpPr>
            <a:spLocks noGrp="1"/>
          </p:cNvSpPr>
          <p:nvPr>
            <p:ph type="body" sz="quarter" idx="10" hasCustomPrompt="1"/>
          </p:nvPr>
        </p:nvSpPr>
        <p:spPr>
          <a:xfrm>
            <a:off x="1331014" y="2798506"/>
            <a:ext cx="7273237" cy="486478"/>
          </a:xfrm>
        </p:spPr>
        <p:txBody>
          <a:bodyPr anchor="b"/>
          <a:lstStyle>
            <a:lvl1pPr marL="0" algn="r">
              <a:lnSpc>
                <a:spcPct val="100000"/>
              </a:lnSpc>
              <a:spcBef>
                <a:spcPts val="0"/>
              </a:spcBef>
              <a:buFontTx/>
              <a:buNone/>
              <a:defRPr sz="3000" u="sng">
                <a:solidFill>
                  <a:schemeClr val="accent4"/>
                </a:solidFill>
              </a:defRPr>
            </a:lvl1pPr>
            <a:lvl2pPr marL="0">
              <a:lnSpc>
                <a:spcPct val="100000"/>
              </a:lnSpc>
              <a:spcBef>
                <a:spcPts val="0"/>
              </a:spcBef>
              <a:buFontTx/>
              <a:buNone/>
              <a:defRPr>
                <a:solidFill>
                  <a:schemeClr val="accent2"/>
                </a:solidFill>
              </a:defRPr>
            </a:lvl2pPr>
            <a:lvl3pPr marL="0" indent="0">
              <a:lnSpc>
                <a:spcPct val="100000"/>
              </a:lnSpc>
              <a:spcBef>
                <a:spcPts val="0"/>
              </a:spcBef>
              <a:buFontTx/>
              <a:buNone/>
              <a:defRPr>
                <a:solidFill>
                  <a:schemeClr val="accent2"/>
                </a:solidFill>
              </a:defRPr>
            </a:lvl3pPr>
            <a:lvl4pPr marL="0" indent="0">
              <a:lnSpc>
                <a:spcPct val="100000"/>
              </a:lnSpc>
              <a:spcBef>
                <a:spcPts val="0"/>
              </a:spcBef>
              <a:buFontTx/>
              <a:buNone/>
              <a:defRPr>
                <a:solidFill>
                  <a:schemeClr val="accent2"/>
                </a:solidFill>
              </a:defRPr>
            </a:lvl4pPr>
            <a:lvl5pPr marL="0" indent="0">
              <a:lnSpc>
                <a:spcPct val="100000"/>
              </a:lnSpc>
              <a:spcBef>
                <a:spcPts val="0"/>
              </a:spcBef>
              <a:buFontTx/>
              <a:buNone/>
              <a:defRPr>
                <a:solidFill>
                  <a:schemeClr val="accent2"/>
                </a:solidFill>
              </a:defRPr>
            </a:lvl5pPr>
          </a:lstStyle>
          <a:p>
            <a:pPr lvl="0"/>
            <a:r>
              <a:rPr lang="fr-FR" dirty="0" smtClean="0"/>
              <a:t>Partie #</a:t>
            </a:r>
            <a:endParaRPr lang="fr-FR" dirty="0"/>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Tree>
    <p:extLst>
      <p:ext uri="{BB962C8B-B14F-4D97-AF65-F5344CB8AC3E}">
        <p14:creationId xmlns:p14="http://schemas.microsoft.com/office/powerpoint/2010/main" val="42342016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412776"/>
            <a:ext cx="7560840" cy="4824535"/>
          </a:xfrm>
        </p:spPr>
        <p:txBody>
          <a:bodyPr/>
          <a:lstStyle>
            <a:lvl2pPr>
              <a:defRPr>
                <a:solidFill>
                  <a:srgbClr val="373739"/>
                </a:solidFill>
              </a:defRPr>
            </a:lvl2pPr>
            <a:lvl3pPr>
              <a:defRPr>
                <a:solidFill>
                  <a:srgbClr val="373739"/>
                </a:solidFill>
              </a:defRPr>
            </a:lvl3pPr>
            <a:lvl5pPr>
              <a:defRPr>
                <a:solidFill>
                  <a:srgbClr val="373739"/>
                </a:solidFill>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7076398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illustré">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indent="0">
              <a:defRPr/>
            </a:lvl1pPr>
          </a:lstStyle>
          <a:p>
            <a:r>
              <a:rPr lang="fr-FR" dirty="0" smtClean="0"/>
              <a:t>Modifiez le style du titre</a:t>
            </a:r>
            <a:endParaRPr lang="fr-FR" dirty="0"/>
          </a:p>
        </p:txBody>
      </p:sp>
      <p:sp>
        <p:nvSpPr>
          <p:cNvPr id="8" name="Espace réservé du texte 7"/>
          <p:cNvSpPr>
            <a:spLocks noGrp="1"/>
          </p:cNvSpPr>
          <p:nvPr>
            <p:ph type="body" sz="quarter" idx="12"/>
          </p:nvPr>
        </p:nvSpPr>
        <p:spPr>
          <a:xfrm>
            <a:off x="539552" y="1340768"/>
            <a:ext cx="6912768" cy="4824512"/>
          </a:xfrm>
        </p:spPr>
        <p:txBody>
          <a:bodyPr/>
          <a:lstStyle>
            <a:lvl1pPr>
              <a:defRPr b="1" u="none"/>
            </a:lvl1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11659912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pic>
        <p:nvPicPr>
          <p:cNvPr id="3" name="Picture 2"/>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527578" y="2276872"/>
            <a:ext cx="7550150" cy="3813175"/>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8162293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Ouverture">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a:ext>
            </a:extLst>
          </a:blip>
          <a:srcRect/>
          <a:stretch>
            <a:fillRect/>
          </a:stretch>
        </p:blipFill>
        <p:spPr bwMode="auto">
          <a:xfrm>
            <a:off x="2337584" y="404664"/>
            <a:ext cx="3973807" cy="5956121"/>
          </a:xfrm>
          <a:prstGeom prst="rect">
            <a:avLst/>
          </a:prstGeom>
          <a:noFill/>
          <a:ln>
            <a:noFill/>
          </a:ln>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Imag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68344" y="404664"/>
            <a:ext cx="1080118" cy="609567"/>
          </a:xfrm>
          <a:prstGeom prst="rect">
            <a:avLst/>
          </a:prstGeom>
        </p:spPr>
      </p:pic>
      <p:sp>
        <p:nvSpPr>
          <p:cNvPr id="15" name="Rectangle 14"/>
          <p:cNvSpPr/>
          <p:nvPr userDrawn="1"/>
        </p:nvSpPr>
        <p:spPr>
          <a:xfrm>
            <a:off x="9242871" y="6047016"/>
            <a:ext cx="184731" cy="369332"/>
          </a:xfrm>
          <a:prstGeom prst="rect">
            <a:avLst/>
          </a:prstGeom>
        </p:spPr>
        <p:txBody>
          <a:bodyPr wrap="none">
            <a:spAutoFit/>
          </a:bodyPr>
          <a:lstStyle/>
          <a:p>
            <a:endParaRPr lang="fr-FR" dirty="0"/>
          </a:p>
        </p:txBody>
      </p:sp>
      <p:sp>
        <p:nvSpPr>
          <p:cNvPr id="16" name="Rectangle 15"/>
          <p:cNvSpPr/>
          <p:nvPr userDrawn="1"/>
        </p:nvSpPr>
        <p:spPr>
          <a:xfrm>
            <a:off x="8922196" y="5991454"/>
            <a:ext cx="184731" cy="369332"/>
          </a:xfrm>
          <a:prstGeom prst="rect">
            <a:avLst/>
          </a:prstGeom>
        </p:spPr>
        <p:txBody>
          <a:bodyPr wrap="none">
            <a:spAutoFit/>
          </a:bodyPr>
          <a:lstStyle/>
          <a:p>
            <a:endParaRPr lang="fr-FR" dirty="0"/>
          </a:p>
        </p:txBody>
      </p:sp>
      <p:sp>
        <p:nvSpPr>
          <p:cNvPr id="42" name="ZoneTexte 41"/>
          <p:cNvSpPr txBox="1"/>
          <p:nvPr userDrawn="1"/>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spTree>
    <p:extLst>
      <p:ext uri="{BB962C8B-B14F-4D97-AF65-F5344CB8AC3E}">
        <p14:creationId xmlns:p14="http://schemas.microsoft.com/office/powerpoint/2010/main" val="37871238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graphicFrame>
        <p:nvGraphicFramePr>
          <p:cNvPr id="4" name="Graphique 3"/>
          <p:cNvGraphicFramePr/>
          <p:nvPr userDrawn="1">
            <p:extLst>
              <p:ext uri="{D42A27DB-BD31-4B8C-83A1-F6EECF244321}">
                <p14:modId xmlns:p14="http://schemas.microsoft.com/office/powerpoint/2010/main" val="1096079390"/>
              </p:ext>
            </p:extLst>
          </p:nvPr>
        </p:nvGraphicFramePr>
        <p:xfrm>
          <a:off x="1547664" y="1844824"/>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8040673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chemeClr val="tx1"/>
                </a:solidFill>
              </a:rPr>
              <a:pPr algn="r"/>
              <a:t>‹N°›</a:t>
            </a:fld>
            <a:endParaRPr lang="fr-FR" sz="750" b="1" dirty="0">
              <a:solidFill>
                <a:schemeClr val="tx1"/>
              </a:solidFill>
            </a:endParaRPr>
          </a:p>
        </p:txBody>
      </p:sp>
      <p:pic>
        <p:nvPicPr>
          <p:cNvPr id="12" name="Imag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289811150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4" r:id="rId6"/>
    <p:sldLayoutId id="2147483655" r:id="rId7"/>
  </p:sldLayoutIdLst>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189235"/>
            <a:ext cx="8892480" cy="93550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prstClr val="white"/>
              </a:solidFill>
            </a:endParaRPr>
          </a:p>
        </p:txBody>
      </p:sp>
      <p:sp>
        <p:nvSpPr>
          <p:cNvPr id="2" name="Espace réservé du titre 1"/>
          <p:cNvSpPr>
            <a:spLocks noGrp="1"/>
          </p:cNvSpPr>
          <p:nvPr>
            <p:ph type="title"/>
          </p:nvPr>
        </p:nvSpPr>
        <p:spPr>
          <a:xfrm>
            <a:off x="539750" y="188640"/>
            <a:ext cx="6840562" cy="936104"/>
          </a:xfrm>
          <a:prstGeom prst="rect">
            <a:avLst/>
          </a:prstGeom>
        </p:spPr>
        <p:txBody>
          <a:bodyPr vert="horz" lIns="36000" tIns="0" rIns="36000" bIns="0" rtlCol="0" anchor="ctr">
            <a:noAutofit/>
          </a:bodyPr>
          <a:lstStyle/>
          <a:p>
            <a:r>
              <a:rPr lang="fr-FR" dirty="0" smtClean="0"/>
              <a:t>Titre de la </a:t>
            </a:r>
            <a:r>
              <a:rPr lang="fr-FR" dirty="0" err="1" smtClean="0"/>
              <a:t>Slide</a:t>
            </a:r>
            <a:endParaRPr lang="fr-FR" dirty="0"/>
          </a:p>
        </p:txBody>
      </p:sp>
      <p:sp>
        <p:nvSpPr>
          <p:cNvPr id="3" name="Espace réservé du texte 2"/>
          <p:cNvSpPr>
            <a:spLocks noGrp="1"/>
          </p:cNvSpPr>
          <p:nvPr>
            <p:ph type="body" idx="1"/>
          </p:nvPr>
        </p:nvSpPr>
        <p:spPr>
          <a:xfrm>
            <a:off x="539552" y="1340768"/>
            <a:ext cx="7416825" cy="4896543"/>
          </a:xfrm>
          <a:prstGeom prst="rect">
            <a:avLst/>
          </a:prstGeom>
        </p:spPr>
        <p:txBody>
          <a:bodyPr vert="horz" lIns="36000" tIns="0" rIns="36000" bIns="0" rtlCol="0">
            <a:no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10" name="ZoneTexte 9"/>
          <p:cNvSpPr txBox="1"/>
          <p:nvPr/>
        </p:nvSpPr>
        <p:spPr>
          <a:xfrm>
            <a:off x="8360223" y="6448546"/>
            <a:ext cx="244225" cy="115416"/>
          </a:xfrm>
          <a:prstGeom prst="rect">
            <a:avLst/>
          </a:prstGeom>
          <a:noFill/>
        </p:spPr>
        <p:txBody>
          <a:bodyPr wrap="none" lIns="36000" tIns="0" rIns="36000" bIns="0" rtlCol="0">
            <a:spAutoFit/>
          </a:bodyPr>
          <a:lstStyle/>
          <a:p>
            <a:pPr algn="r"/>
            <a:fld id="{19A54D9F-65F7-4BCB-82BD-1E3BBE6FBFA8}" type="slidenum">
              <a:rPr lang="fr-FR" sz="750" b="1" smtClean="0">
                <a:solidFill>
                  <a:srgbClr val="4D4D4F"/>
                </a:solidFill>
              </a:rPr>
              <a:pPr algn="r"/>
              <a:t>‹N°›</a:t>
            </a:fld>
            <a:endParaRPr lang="fr-FR" sz="750" b="1" dirty="0">
              <a:solidFill>
                <a:srgbClr val="4D4D4F"/>
              </a:solidFill>
            </a:endParaRPr>
          </a:p>
        </p:txBody>
      </p:sp>
      <p:pic>
        <p:nvPicPr>
          <p:cNvPr id="12" name="Imag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55804" y="404728"/>
            <a:ext cx="1020652" cy="576000"/>
          </a:xfrm>
          <a:prstGeom prst="rect">
            <a:avLst/>
          </a:prstGeom>
        </p:spPr>
      </p:pic>
    </p:spTree>
    <p:extLst>
      <p:ext uri="{BB962C8B-B14F-4D97-AF65-F5344CB8AC3E}">
        <p14:creationId xmlns:p14="http://schemas.microsoft.com/office/powerpoint/2010/main" val="529594956"/>
      </p:ext>
    </p:extLst>
  </p:cSld>
  <p:clrMap bg1="lt1" tx1="dk1" bg2="lt2" tx2="dk2" accent1="accent1" accent2="accent2" accent3="accent3" accent4="accent4" accent5="accent5" accent6="accent6" hlink="hlink" folHlink="folHlink"/>
  <p:timing>
    <p:tnLst>
      <p:par>
        <p:cTn id="1" dur="indefinite" restart="never" nodeType="tmRoot"/>
      </p:par>
    </p:tnLst>
  </p:timing>
  <p:hf sldNum="0" hdr="0" dt="0"/>
  <p:txStyles>
    <p:titleStyle>
      <a:lvl1pPr marL="0" indent="0" algn="l" defTabSz="914400" rtl="0" eaLnBrk="1" latinLnBrk="0" hangingPunct="1">
        <a:spcBef>
          <a:spcPct val="0"/>
        </a:spcBef>
        <a:buNone/>
        <a:defRPr sz="2000" b="1" kern="1200" cap="all" baseline="0">
          <a:solidFill>
            <a:schemeClr val="bg1"/>
          </a:solidFill>
          <a:latin typeface="+mj-lt"/>
          <a:ea typeface="+mj-ea"/>
          <a:cs typeface="+mj-cs"/>
        </a:defRPr>
      </a:lvl1pPr>
    </p:titleStyle>
    <p:bodyStyle>
      <a:lvl1pPr marL="0" indent="0" algn="l" defTabSz="914400" rtl="0" eaLnBrk="1" latinLnBrk="0" hangingPunct="1">
        <a:lnSpc>
          <a:spcPct val="110000"/>
        </a:lnSpc>
        <a:spcBef>
          <a:spcPts val="1200"/>
        </a:spcBef>
        <a:buFontTx/>
        <a:buNone/>
        <a:defRPr sz="1800" b="1" kern="1200" cap="all" baseline="0">
          <a:solidFill>
            <a:schemeClr val="tx2"/>
          </a:solidFill>
          <a:latin typeface="+mn-lt"/>
          <a:ea typeface="+mn-ea"/>
          <a:cs typeface="+mn-cs"/>
        </a:defRPr>
      </a:lvl1pPr>
      <a:lvl2pPr marL="0" indent="0" algn="l" defTabSz="914400" rtl="0" eaLnBrk="1" latinLnBrk="0" hangingPunct="1">
        <a:lnSpc>
          <a:spcPct val="110000"/>
        </a:lnSpc>
        <a:spcBef>
          <a:spcPts val="600"/>
        </a:spcBef>
        <a:buFontTx/>
        <a:buNone/>
        <a:defRPr sz="1600" kern="1200">
          <a:solidFill>
            <a:schemeClr val="tx1"/>
          </a:solidFill>
          <a:latin typeface="+mn-lt"/>
          <a:ea typeface="+mn-ea"/>
          <a:cs typeface="+mn-cs"/>
        </a:defRPr>
      </a:lvl2pPr>
      <a:lvl3pPr marL="144000" indent="-144000" algn="l" defTabSz="914400" rtl="0" eaLnBrk="1" latinLnBrk="0" hangingPunct="1">
        <a:lnSpc>
          <a:spcPct val="110000"/>
        </a:lnSpc>
        <a:spcBef>
          <a:spcPts val="0"/>
        </a:spcBef>
        <a:buClr>
          <a:schemeClr val="tx2"/>
        </a:buClr>
        <a:buFont typeface="Symbol" panose="05050102010706020507" pitchFamily="18" charset="2"/>
        <a:buChar char="·"/>
        <a:defRPr sz="1600" b="1" kern="1200">
          <a:solidFill>
            <a:schemeClr val="tx1"/>
          </a:solidFill>
          <a:latin typeface="+mn-lt"/>
          <a:ea typeface="+mn-ea"/>
          <a:cs typeface="+mn-cs"/>
        </a:defRPr>
      </a:lvl3pPr>
      <a:lvl4pPr marL="144000" indent="-144000" algn="l" defTabSz="914400" rtl="0" eaLnBrk="1" latinLnBrk="0" hangingPunct="1">
        <a:lnSpc>
          <a:spcPct val="110000"/>
        </a:lnSpc>
        <a:spcBef>
          <a:spcPts val="0"/>
        </a:spcBef>
        <a:buFont typeface="Symbol" panose="05050102010706020507" pitchFamily="18" charset="2"/>
        <a:buChar char="·"/>
        <a:tabLst/>
        <a:defRPr sz="1600" kern="1200">
          <a:solidFill>
            <a:schemeClr val="tx2"/>
          </a:solidFill>
          <a:latin typeface="+mn-lt"/>
          <a:ea typeface="+mn-ea"/>
          <a:cs typeface="+mn-cs"/>
        </a:defRPr>
      </a:lvl4pPr>
      <a:lvl5pPr marL="288000" indent="-144000" algn="l" defTabSz="914400" rtl="0" eaLnBrk="1" latinLnBrk="0" hangingPunct="1">
        <a:lnSpc>
          <a:spcPct val="110000"/>
        </a:lnSpc>
        <a:spcBef>
          <a:spcPts val="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r"/>
            <a:r>
              <a:rPr lang="fr-FR" dirty="0" smtClean="0"/>
              <a:t>EPIBAC</a:t>
            </a:r>
            <a:br>
              <a:rPr lang="fr-FR" dirty="0" smtClean="0"/>
            </a:br>
            <a:r>
              <a:rPr lang="fr-FR" dirty="0" smtClean="0"/>
              <a:t>données 2019 </a:t>
            </a:r>
            <a:br>
              <a:rPr lang="fr-FR" dirty="0" smtClean="0"/>
            </a:br>
            <a:endParaRPr lang="fr-FR" dirty="0"/>
          </a:p>
        </p:txBody>
      </p:sp>
      <p:sp>
        <p:nvSpPr>
          <p:cNvPr id="3" name="Sous-titre 2"/>
          <p:cNvSpPr>
            <a:spLocks noGrp="1"/>
          </p:cNvSpPr>
          <p:nvPr>
            <p:ph type="subTitle" idx="1"/>
          </p:nvPr>
        </p:nvSpPr>
        <p:spPr/>
        <p:txBody>
          <a:bodyPr/>
          <a:lstStyle/>
          <a:p>
            <a:pPr algn="r"/>
            <a:r>
              <a:rPr lang="fr-FR" dirty="0" smtClean="0"/>
              <a:t>Novembre 2020</a:t>
            </a:r>
            <a:endParaRPr lang="fr-FR" dirty="0"/>
          </a:p>
        </p:txBody>
      </p:sp>
    </p:spTree>
    <p:extLst>
      <p:ext uri="{BB962C8B-B14F-4D97-AF65-F5344CB8AC3E}">
        <p14:creationId xmlns:p14="http://schemas.microsoft.com/office/powerpoint/2010/main" val="28855501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2019</a:t>
            </a:r>
            <a:endParaRPr lang="fr-FR" dirty="0"/>
          </a:p>
        </p:txBody>
      </p:sp>
      <p:sp>
        <p:nvSpPr>
          <p:cNvPr id="3" name="Espace réservé du texte 2"/>
          <p:cNvSpPr>
            <a:spLocks noGrp="1"/>
          </p:cNvSpPr>
          <p:nvPr>
            <p:ph type="body" sz="quarter" idx="12"/>
          </p:nvPr>
        </p:nvSpPr>
        <p:spPr>
          <a:xfrm>
            <a:off x="323528" y="1276709"/>
            <a:ext cx="8568952" cy="4744578"/>
          </a:xfrm>
        </p:spPr>
        <p:txBody>
          <a:bodyPr/>
          <a:lstStyle/>
          <a:p>
            <a:pPr algn="just"/>
            <a:r>
              <a:rPr lang="fr-FR" altLang="fr-FR" cap="none" dirty="0">
                <a:latin typeface="+mj-lt"/>
              </a:rPr>
              <a:t>Infections invasives (bactériémies isolées et méningites) - Incidence/100 000 hab. par groupe d’âge, France métropolitaine 2019</a:t>
            </a:r>
          </a:p>
        </p:txBody>
      </p:sp>
      <p:sp>
        <p:nvSpPr>
          <p:cNvPr id="4" name="ZoneTexte 3"/>
          <p:cNvSpPr txBox="1"/>
          <p:nvPr/>
        </p:nvSpPr>
        <p:spPr>
          <a:xfrm>
            <a:off x="323527" y="3943010"/>
            <a:ext cx="1008112" cy="846386"/>
          </a:xfrm>
          <a:prstGeom prst="rect">
            <a:avLst/>
          </a:prstGeom>
          <a:noFill/>
        </p:spPr>
        <p:txBody>
          <a:bodyPr wrap="square" lIns="36000" tIns="0" rIns="36000" bIns="0" rtlCol="0">
            <a:spAutoFit/>
          </a:bodyPr>
          <a:lstStyle/>
          <a:p>
            <a:pPr algn="just"/>
            <a:r>
              <a:rPr lang="fr-FR" altLang="fr-FR" sz="1100" dirty="0">
                <a:latin typeface="+mj-lt"/>
              </a:rPr>
              <a:t>Attention, les échelles en ordonnée diffèrent selon les </a:t>
            </a:r>
            <a:r>
              <a:rPr lang="fr-FR" altLang="fr-FR" sz="1100" dirty="0" smtClean="0">
                <a:latin typeface="+mj-lt"/>
              </a:rPr>
              <a:t>bactéries</a:t>
            </a:r>
            <a:endParaRPr lang="fr-FR" altLang="fr-FR" sz="1100" dirty="0">
              <a:latin typeface="+mj-lt"/>
            </a:endParaRPr>
          </a:p>
        </p:txBody>
      </p:sp>
      <p:pic>
        <p:nvPicPr>
          <p:cNvPr id="8" name="Image 7"/>
          <p:cNvPicPr>
            <a:picLocks noChangeAspect="1"/>
          </p:cNvPicPr>
          <p:nvPr/>
        </p:nvPicPr>
        <p:blipFill rotWithShape="1">
          <a:blip r:embed="rId2"/>
          <a:srcRect t="1449"/>
          <a:stretch/>
        </p:blipFill>
        <p:spPr>
          <a:xfrm>
            <a:off x="1485695" y="1988840"/>
            <a:ext cx="6244617" cy="4754726"/>
          </a:xfrm>
          <a:prstGeom prst="rect">
            <a:avLst/>
          </a:prstGeom>
        </p:spPr>
      </p:pic>
    </p:spTree>
    <p:extLst>
      <p:ext uri="{BB962C8B-B14F-4D97-AF65-F5344CB8AC3E}">
        <p14:creationId xmlns:p14="http://schemas.microsoft.com/office/powerpoint/2010/main" val="861088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gn="just"/>
            <a:r>
              <a:rPr lang="fr-FR" altLang="fr-FR" u="sng" cap="none" dirty="0">
                <a:latin typeface="+mj-lt"/>
              </a:rPr>
              <a:t>Méningites</a:t>
            </a:r>
            <a:r>
              <a:rPr lang="fr-FR" altLang="fr-FR" cap="none" dirty="0">
                <a:latin typeface="+mj-lt"/>
              </a:rPr>
              <a:t> - Proportion relative des bactéries responsables, </a:t>
            </a:r>
            <a:r>
              <a:rPr lang="fr-FR" altLang="fr-FR" cap="none" dirty="0" smtClean="0">
                <a:latin typeface="+mj-lt"/>
              </a:rPr>
              <a:t>France </a:t>
            </a:r>
            <a:r>
              <a:rPr lang="fr-FR" altLang="fr-FR" cap="none" dirty="0">
                <a:latin typeface="+mj-lt"/>
              </a:rPr>
              <a:t>métropolitaine </a:t>
            </a:r>
            <a:r>
              <a:rPr lang="fr-FR" altLang="fr-FR" cap="none" dirty="0" smtClean="0">
                <a:latin typeface="+mj-lt"/>
              </a:rPr>
              <a:t>2003-2019</a:t>
            </a:r>
            <a:endParaRPr lang="fr-FR" altLang="fr-FR" cap="none" dirty="0">
              <a:latin typeface="+mj-lt"/>
            </a:endParaRPr>
          </a:p>
        </p:txBody>
      </p:sp>
      <p:pic>
        <p:nvPicPr>
          <p:cNvPr id="5" name="Image 4"/>
          <p:cNvPicPr>
            <a:picLocks noChangeAspect="1"/>
          </p:cNvPicPr>
          <p:nvPr/>
        </p:nvPicPr>
        <p:blipFill rotWithShape="1">
          <a:blip r:embed="rId2"/>
          <a:srcRect t="4575" b="4790"/>
          <a:stretch/>
        </p:blipFill>
        <p:spPr>
          <a:xfrm>
            <a:off x="1187624" y="2204864"/>
            <a:ext cx="6885592" cy="4248472"/>
          </a:xfrm>
          <a:prstGeom prst="rect">
            <a:avLst/>
          </a:prstGeom>
        </p:spPr>
      </p:pic>
    </p:spTree>
    <p:extLst>
      <p:ext uri="{BB962C8B-B14F-4D97-AF65-F5344CB8AC3E}">
        <p14:creationId xmlns:p14="http://schemas.microsoft.com/office/powerpoint/2010/main" val="8161896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750" y="1268760"/>
            <a:ext cx="8352928" cy="4824535"/>
          </a:xfrm>
        </p:spPr>
        <p:txBody>
          <a:bodyPr/>
          <a:lstStyle/>
          <a:p>
            <a:pPr algn="just"/>
            <a:r>
              <a:rPr lang="fr-FR" altLang="fr-FR" u="sng" cap="none" dirty="0">
                <a:latin typeface="+mj-lt"/>
              </a:rPr>
              <a:t>Méningites</a:t>
            </a:r>
            <a:r>
              <a:rPr lang="fr-FR" altLang="fr-FR" cap="none" dirty="0">
                <a:latin typeface="+mj-lt"/>
              </a:rPr>
              <a:t> – </a:t>
            </a:r>
            <a:r>
              <a:rPr lang="fr-FR" altLang="fr-FR" cap="none" dirty="0" smtClean="0">
                <a:latin typeface="+mj-lt"/>
              </a:rPr>
              <a:t>Nombre de cas, </a:t>
            </a:r>
            <a:r>
              <a:rPr lang="fr-FR" altLang="fr-FR" cap="none" dirty="0">
                <a:latin typeface="+mj-lt"/>
              </a:rPr>
              <a:t>France métropolitaine </a:t>
            </a:r>
            <a:r>
              <a:rPr lang="fr-FR" altLang="fr-FR" cap="none" dirty="0" smtClean="0">
                <a:latin typeface="+mj-lt"/>
              </a:rPr>
              <a:t>2003-2019</a:t>
            </a:r>
            <a:endParaRPr lang="fr-FR" altLang="fr-FR" cap="none" dirty="0">
              <a:latin typeface="+mj-lt"/>
            </a:endParaRPr>
          </a:p>
        </p:txBody>
      </p:sp>
      <p:pic>
        <p:nvPicPr>
          <p:cNvPr id="6" name="Image 5"/>
          <p:cNvPicPr>
            <a:picLocks noChangeAspect="1"/>
          </p:cNvPicPr>
          <p:nvPr/>
        </p:nvPicPr>
        <p:blipFill rotWithShape="1">
          <a:blip r:embed="rId2"/>
          <a:srcRect r="3961"/>
          <a:stretch/>
        </p:blipFill>
        <p:spPr>
          <a:xfrm>
            <a:off x="1115616" y="1783224"/>
            <a:ext cx="6912768" cy="4478650"/>
          </a:xfrm>
          <a:prstGeom prst="rect">
            <a:avLst/>
          </a:prstGeom>
        </p:spPr>
      </p:pic>
    </p:spTree>
    <p:extLst>
      <p:ext uri="{BB962C8B-B14F-4D97-AF65-F5344CB8AC3E}">
        <p14:creationId xmlns:p14="http://schemas.microsoft.com/office/powerpoint/2010/main" val="20896557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268760"/>
            <a:ext cx="8352928" cy="4968551"/>
          </a:xfrm>
        </p:spPr>
        <p:txBody>
          <a:bodyPr/>
          <a:lstStyle/>
          <a:p>
            <a:pPr algn="just"/>
            <a:r>
              <a:rPr lang="fr-FR" altLang="fr-FR" u="sng" cap="none" dirty="0">
                <a:latin typeface="+mj-lt"/>
              </a:rPr>
              <a:t>Méningites</a:t>
            </a:r>
            <a:r>
              <a:rPr lang="fr-FR" altLang="fr-FR" cap="none" dirty="0">
                <a:latin typeface="+mj-lt"/>
              </a:rPr>
              <a:t> – </a:t>
            </a:r>
            <a:r>
              <a:rPr lang="fr-FR" altLang="fr-FR" cap="none" dirty="0" smtClean="0">
                <a:latin typeface="+mj-lt"/>
              </a:rPr>
              <a:t>Incidence </a:t>
            </a:r>
            <a:r>
              <a:rPr lang="fr-FR" altLang="fr-FR" cap="none" dirty="0">
                <a:latin typeface="+mj-lt"/>
              </a:rPr>
              <a:t>/100 000 hab., France métropolitaine </a:t>
            </a:r>
            <a:r>
              <a:rPr lang="fr-FR" altLang="fr-FR" cap="none" dirty="0" smtClean="0">
                <a:latin typeface="+mj-lt"/>
              </a:rPr>
              <a:t>2003-2019</a:t>
            </a:r>
            <a:endParaRPr lang="fr-FR" altLang="fr-FR" cap="none" dirty="0">
              <a:latin typeface="+mj-lt"/>
            </a:endParaRPr>
          </a:p>
        </p:txBody>
      </p:sp>
      <p:pic>
        <p:nvPicPr>
          <p:cNvPr id="5" name="Image 4"/>
          <p:cNvPicPr>
            <a:picLocks noChangeAspect="1"/>
          </p:cNvPicPr>
          <p:nvPr/>
        </p:nvPicPr>
        <p:blipFill>
          <a:blip r:embed="rId2"/>
          <a:stretch>
            <a:fillRect/>
          </a:stretch>
        </p:blipFill>
        <p:spPr>
          <a:xfrm>
            <a:off x="1115616" y="1806901"/>
            <a:ext cx="7386932" cy="4574426"/>
          </a:xfrm>
          <a:prstGeom prst="rect">
            <a:avLst/>
          </a:prstGeom>
        </p:spPr>
      </p:pic>
    </p:spTree>
    <p:extLst>
      <p:ext uri="{BB962C8B-B14F-4D97-AF65-F5344CB8AC3E}">
        <p14:creationId xmlns:p14="http://schemas.microsoft.com/office/powerpoint/2010/main" val="3867066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064896" cy="4824535"/>
          </a:xfrm>
        </p:spPr>
        <p:txBody>
          <a:bodyPr/>
          <a:lstStyle/>
          <a:p>
            <a:pPr algn="just"/>
            <a:r>
              <a:rPr lang="fr-FR" altLang="fr-FR" cap="none" dirty="0">
                <a:latin typeface="+mj-lt"/>
              </a:rPr>
              <a:t>Infections invasives (bactériémies isolées et méningites) – Nombre de cas, France métropolitaine, </a:t>
            </a:r>
            <a:r>
              <a:rPr lang="fr-FR" altLang="fr-FR" cap="none" dirty="0" smtClean="0">
                <a:latin typeface="+mj-lt"/>
              </a:rPr>
              <a:t>2003-2019</a:t>
            </a:r>
            <a:endParaRPr lang="fr-FR" altLang="fr-FR" cap="none" dirty="0">
              <a:latin typeface="+mj-lt"/>
            </a:endParaRPr>
          </a:p>
        </p:txBody>
      </p:sp>
      <p:pic>
        <p:nvPicPr>
          <p:cNvPr id="6" name="Image 5"/>
          <p:cNvPicPr>
            <a:picLocks noChangeAspect="1"/>
          </p:cNvPicPr>
          <p:nvPr/>
        </p:nvPicPr>
        <p:blipFill rotWithShape="1">
          <a:blip r:embed="rId2"/>
          <a:srcRect r="7014"/>
          <a:stretch/>
        </p:blipFill>
        <p:spPr>
          <a:xfrm>
            <a:off x="989384" y="2236810"/>
            <a:ext cx="7471048" cy="4171245"/>
          </a:xfrm>
          <a:prstGeom prst="rect">
            <a:avLst/>
          </a:prstGeom>
        </p:spPr>
      </p:pic>
    </p:spTree>
    <p:extLst>
      <p:ext uri="{BB962C8B-B14F-4D97-AF65-F5344CB8AC3E}">
        <p14:creationId xmlns:p14="http://schemas.microsoft.com/office/powerpoint/2010/main" val="648039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064896" cy="4824535"/>
          </a:xfrm>
        </p:spPr>
        <p:txBody>
          <a:bodyPr/>
          <a:lstStyle/>
          <a:p>
            <a:pPr algn="just"/>
            <a:r>
              <a:rPr lang="fr-FR" altLang="fr-FR" cap="none" dirty="0">
                <a:latin typeface="+mj-lt"/>
              </a:rPr>
              <a:t>Infections invasives (bactériémies isolées et méningites) – </a:t>
            </a:r>
            <a:r>
              <a:rPr lang="fr-FR" altLang="fr-FR" cap="none" dirty="0" smtClean="0">
                <a:latin typeface="+mj-lt"/>
              </a:rPr>
              <a:t> Incidence/100</a:t>
            </a:r>
            <a:r>
              <a:rPr lang="fr-FR" altLang="fr-FR" cap="none" dirty="0">
                <a:latin typeface="+mj-lt"/>
              </a:rPr>
              <a:t> 000 hab., France métropolitaine, </a:t>
            </a:r>
            <a:r>
              <a:rPr lang="fr-FR" altLang="fr-FR" cap="none" dirty="0" smtClean="0">
                <a:latin typeface="+mj-lt"/>
              </a:rPr>
              <a:t>2003-2019</a:t>
            </a:r>
            <a:endParaRPr lang="fr-FR" altLang="fr-FR" cap="none" dirty="0">
              <a:latin typeface="+mj-lt"/>
            </a:endParaRPr>
          </a:p>
        </p:txBody>
      </p:sp>
      <p:pic>
        <p:nvPicPr>
          <p:cNvPr id="5" name="Image 4"/>
          <p:cNvPicPr>
            <a:picLocks noChangeAspect="1"/>
          </p:cNvPicPr>
          <p:nvPr/>
        </p:nvPicPr>
        <p:blipFill rotWithShape="1">
          <a:blip r:embed="rId2"/>
          <a:srcRect r="6542"/>
          <a:stretch/>
        </p:blipFill>
        <p:spPr>
          <a:xfrm>
            <a:off x="1043608" y="2246336"/>
            <a:ext cx="7488832" cy="4150113"/>
          </a:xfrm>
          <a:prstGeom prst="rect">
            <a:avLst/>
          </a:prstGeom>
        </p:spPr>
      </p:pic>
    </p:spTree>
    <p:extLst>
      <p:ext uri="{BB962C8B-B14F-4D97-AF65-F5344CB8AC3E}">
        <p14:creationId xmlns:p14="http://schemas.microsoft.com/office/powerpoint/2010/main" val="5151208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solidFill>
                <a:srgbClr val="FFFF00"/>
              </a:solidFill>
            </a:endParaRPr>
          </a:p>
        </p:txBody>
      </p:sp>
      <p:sp>
        <p:nvSpPr>
          <p:cNvPr id="3" name="Espace réservé du texte 2"/>
          <p:cNvSpPr>
            <a:spLocks noGrp="1"/>
          </p:cNvSpPr>
          <p:nvPr>
            <p:ph type="body" sz="quarter" idx="12"/>
          </p:nvPr>
        </p:nvSpPr>
        <p:spPr>
          <a:xfrm>
            <a:off x="395536" y="1394208"/>
            <a:ext cx="8425134" cy="4824535"/>
          </a:xfrm>
        </p:spPr>
        <p:txBody>
          <a:bodyPr/>
          <a:lstStyle/>
          <a:p>
            <a:pPr algn="just"/>
            <a:r>
              <a:rPr lang="fr-FR" altLang="fr-FR" cap="none" dirty="0">
                <a:latin typeface="+mj-lt"/>
              </a:rPr>
              <a:t>Bactériémies isolées et méningites à </a:t>
            </a:r>
            <a:r>
              <a:rPr lang="fr-FR" altLang="fr-FR" u="sng" cap="none" dirty="0">
                <a:latin typeface="+mj-lt"/>
              </a:rPr>
              <a:t>pneumocoque</a:t>
            </a:r>
            <a:r>
              <a:rPr lang="fr-FR" altLang="fr-FR" cap="none" dirty="0">
                <a:latin typeface="+mj-lt"/>
              </a:rPr>
              <a:t>, nombre de cas, </a:t>
            </a:r>
            <a:r>
              <a:rPr lang="fr-FR" altLang="fr-FR" cap="none" dirty="0" smtClean="0">
                <a:latin typeface="+mj-lt"/>
              </a:rPr>
              <a:t>France </a:t>
            </a:r>
            <a:r>
              <a:rPr lang="fr-FR" altLang="fr-FR" cap="none" dirty="0">
                <a:latin typeface="+mj-lt"/>
              </a:rPr>
              <a:t>métropolitaine 2003-2019</a:t>
            </a:r>
          </a:p>
        </p:txBody>
      </p:sp>
      <p:sp>
        <p:nvSpPr>
          <p:cNvPr id="5" name="ZoneTexte 4"/>
          <p:cNvSpPr txBox="1"/>
          <p:nvPr/>
        </p:nvSpPr>
        <p:spPr>
          <a:xfrm>
            <a:off x="899592" y="5754427"/>
            <a:ext cx="576064" cy="200055"/>
          </a:xfrm>
          <a:prstGeom prst="rect">
            <a:avLst/>
          </a:prstGeom>
          <a:noFill/>
        </p:spPr>
        <p:txBody>
          <a:bodyPr wrap="square" lIns="36000" tIns="0" rIns="36000" bIns="0" rtlCol="0">
            <a:spAutoFit/>
          </a:bodyPr>
          <a:lstStyle/>
          <a:p>
            <a:endParaRPr lang="fr-FR" sz="1300" dirty="0" smtClean="0">
              <a:solidFill>
                <a:schemeClr val="accent6"/>
              </a:solidFill>
            </a:endParaRPr>
          </a:p>
        </p:txBody>
      </p:sp>
      <p:grpSp>
        <p:nvGrpSpPr>
          <p:cNvPr id="8" name="Groupe 7"/>
          <p:cNvGrpSpPr/>
          <p:nvPr/>
        </p:nvGrpSpPr>
        <p:grpSpPr>
          <a:xfrm>
            <a:off x="1403648" y="2132856"/>
            <a:ext cx="6120680" cy="3873901"/>
            <a:chOff x="1475656" y="2256201"/>
            <a:chExt cx="6048672" cy="3750556"/>
          </a:xfrm>
        </p:grpSpPr>
        <p:pic>
          <p:nvPicPr>
            <p:cNvPr id="6" name="Image 5"/>
            <p:cNvPicPr>
              <a:picLocks noChangeAspect="1"/>
            </p:cNvPicPr>
            <p:nvPr/>
          </p:nvPicPr>
          <p:blipFill rotWithShape="1">
            <a:blip r:embed="rId3"/>
            <a:srcRect t="4632" b="9679"/>
            <a:stretch/>
          </p:blipFill>
          <p:spPr>
            <a:xfrm>
              <a:off x="1475656" y="2256201"/>
              <a:ext cx="6048672" cy="3621071"/>
            </a:xfrm>
            <a:prstGeom prst="rect">
              <a:avLst/>
            </a:prstGeom>
          </p:spPr>
        </p:pic>
        <p:sp>
          <p:nvSpPr>
            <p:cNvPr id="9" name="Text Box 7"/>
            <p:cNvSpPr txBox="1">
              <a:spLocks noChangeArrowheads="1"/>
            </p:cNvSpPr>
            <p:nvPr/>
          </p:nvSpPr>
          <p:spPr bwMode="auto">
            <a:xfrm>
              <a:off x="2448535" y="5824997"/>
              <a:ext cx="3323216" cy="181760"/>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0" i="0" u="none" strike="noStrike" baseline="0" dirty="0">
                  <a:solidFill>
                    <a:srgbClr val="004192"/>
                  </a:solidFill>
                  <a:latin typeface="Arial"/>
                  <a:cs typeface="Arial"/>
                </a:rPr>
                <a:t>Source : </a:t>
              </a:r>
              <a:r>
                <a:rPr lang="fr-FR" sz="900" b="0" i="0" u="none" strike="noStrike" baseline="0" dirty="0" err="1">
                  <a:solidFill>
                    <a:srgbClr val="004192"/>
                  </a:solidFill>
                  <a:latin typeface="Arial"/>
                  <a:cs typeface="Arial"/>
                </a:rPr>
                <a:t>Epibac</a:t>
              </a:r>
              <a:r>
                <a:rPr lang="fr-FR" sz="900" b="0" i="0" u="none" strike="noStrike" baseline="0" dirty="0">
                  <a:solidFill>
                    <a:srgbClr val="004192"/>
                  </a:solidFill>
                  <a:latin typeface="Arial"/>
                  <a:cs typeface="Arial"/>
                </a:rPr>
                <a:t>, Santé publique France</a:t>
              </a:r>
            </a:p>
          </p:txBody>
        </p:sp>
      </p:grpSp>
      <p:grpSp>
        <p:nvGrpSpPr>
          <p:cNvPr id="18" name="Groupe 17"/>
          <p:cNvGrpSpPr/>
          <p:nvPr/>
        </p:nvGrpSpPr>
        <p:grpSpPr>
          <a:xfrm>
            <a:off x="2357429" y="6203533"/>
            <a:ext cx="6535051" cy="177795"/>
            <a:chOff x="1835696" y="6059517"/>
            <a:chExt cx="6535051" cy="177795"/>
          </a:xfrm>
        </p:grpSpPr>
        <p:grpSp>
          <p:nvGrpSpPr>
            <p:cNvPr id="11" name="Groupe 10"/>
            <p:cNvGrpSpPr/>
            <p:nvPr/>
          </p:nvGrpSpPr>
          <p:grpSpPr>
            <a:xfrm>
              <a:off x="1835696" y="6059517"/>
              <a:ext cx="6535051" cy="177795"/>
              <a:chOff x="1331640" y="5843494"/>
              <a:chExt cx="6535051" cy="177795"/>
            </a:xfrm>
          </p:grpSpPr>
          <p:cxnSp>
            <p:nvCxnSpPr>
              <p:cNvPr id="12" name="Connecteur droit 11"/>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ZoneTexte 13"/>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15" name="ZoneTexte 14"/>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16" name="Connecteur droit 15"/>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7" name="Triangle isocèle 16"/>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054031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435484" y="1335163"/>
            <a:ext cx="8352928" cy="4824535"/>
          </a:xfrm>
        </p:spPr>
        <p:txBody>
          <a:bodyPr/>
          <a:lstStyle/>
          <a:p>
            <a:pPr algn="just"/>
            <a:r>
              <a:rPr lang="fr-FR" altLang="fr-FR" cap="none" dirty="0">
                <a:latin typeface="+mj-lt"/>
              </a:rPr>
              <a:t>Bactériémies isolées et méningites à </a:t>
            </a:r>
            <a:r>
              <a:rPr lang="fr-FR" altLang="fr-FR" u="sng" cap="none" dirty="0">
                <a:latin typeface="+mj-lt"/>
              </a:rPr>
              <a:t>méningocoque</a:t>
            </a:r>
            <a:r>
              <a:rPr lang="fr-FR" altLang="fr-FR" cap="none" dirty="0">
                <a:latin typeface="+mj-lt"/>
              </a:rPr>
              <a:t>, nombre de cas, </a:t>
            </a:r>
            <a:r>
              <a:rPr lang="fr-FR" altLang="fr-FR" cap="none" dirty="0" smtClean="0">
                <a:latin typeface="+mj-lt"/>
              </a:rPr>
              <a:t> France </a:t>
            </a:r>
            <a:r>
              <a:rPr lang="fr-FR" altLang="fr-FR" cap="none" dirty="0">
                <a:latin typeface="+mj-lt"/>
              </a:rPr>
              <a:t>métropolitaine 2003-2019</a:t>
            </a:r>
          </a:p>
        </p:txBody>
      </p:sp>
      <p:grpSp>
        <p:nvGrpSpPr>
          <p:cNvPr id="11" name="Groupe 10"/>
          <p:cNvGrpSpPr/>
          <p:nvPr/>
        </p:nvGrpSpPr>
        <p:grpSpPr>
          <a:xfrm>
            <a:off x="1187624" y="2116154"/>
            <a:ext cx="6480720" cy="3761200"/>
            <a:chOff x="2319333" y="2060848"/>
            <a:chExt cx="4505334" cy="2895522"/>
          </a:xfrm>
        </p:grpSpPr>
        <p:pic>
          <p:nvPicPr>
            <p:cNvPr id="6" name="Image 5"/>
            <p:cNvPicPr>
              <a:picLocks noChangeAspect="1"/>
            </p:cNvPicPr>
            <p:nvPr/>
          </p:nvPicPr>
          <p:blipFill rotWithShape="1">
            <a:blip r:embed="rId3"/>
            <a:srcRect t="5384" b="10081"/>
            <a:stretch/>
          </p:blipFill>
          <p:spPr>
            <a:xfrm>
              <a:off x="2319333" y="2060848"/>
              <a:ext cx="4505334" cy="2592288"/>
            </a:xfrm>
            <a:prstGeom prst="rect">
              <a:avLst/>
            </a:prstGeom>
          </p:spPr>
        </p:pic>
        <p:pic>
          <p:nvPicPr>
            <p:cNvPr id="10" name="Image 9"/>
            <p:cNvPicPr>
              <a:picLocks noChangeAspect="1"/>
            </p:cNvPicPr>
            <p:nvPr/>
          </p:nvPicPr>
          <p:blipFill>
            <a:blip r:embed="rId4"/>
            <a:stretch>
              <a:fillRect/>
            </a:stretch>
          </p:blipFill>
          <p:spPr>
            <a:xfrm>
              <a:off x="2907968" y="4706412"/>
              <a:ext cx="3407959" cy="249958"/>
            </a:xfrm>
            <a:prstGeom prst="rect">
              <a:avLst/>
            </a:prstGeom>
          </p:spPr>
        </p:pic>
      </p:grpSp>
      <p:grpSp>
        <p:nvGrpSpPr>
          <p:cNvPr id="24" name="Groupe 23"/>
          <p:cNvGrpSpPr/>
          <p:nvPr/>
        </p:nvGrpSpPr>
        <p:grpSpPr>
          <a:xfrm>
            <a:off x="2123728" y="6093296"/>
            <a:ext cx="6696744" cy="504056"/>
            <a:chOff x="1259632" y="5771398"/>
            <a:chExt cx="7056784" cy="609930"/>
          </a:xfrm>
        </p:grpSpPr>
        <p:grpSp>
          <p:nvGrpSpPr>
            <p:cNvPr id="13" name="Groupe 12"/>
            <p:cNvGrpSpPr/>
            <p:nvPr/>
          </p:nvGrpSpPr>
          <p:grpSpPr>
            <a:xfrm>
              <a:off x="1263920" y="5812867"/>
              <a:ext cx="427760" cy="136413"/>
              <a:chOff x="899592" y="5786849"/>
              <a:chExt cx="432048" cy="139565"/>
            </a:xfrm>
          </p:grpSpPr>
          <p:cxnSp>
            <p:nvCxnSpPr>
              <p:cNvPr id="7" name="Connecteur droit 6"/>
              <p:cNvCxnSpPr/>
              <p:nvPr/>
            </p:nvCxnSpPr>
            <p:spPr>
              <a:xfrm>
                <a:off x="899592" y="5854455"/>
                <a:ext cx="432048"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73577" y="5786849"/>
                <a:ext cx="114047" cy="13956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4" name="Groupe 3"/>
            <p:cNvGrpSpPr/>
            <p:nvPr/>
          </p:nvGrpSpPr>
          <p:grpSpPr>
            <a:xfrm>
              <a:off x="1259632" y="5779426"/>
              <a:ext cx="7056784" cy="601902"/>
              <a:chOff x="993565" y="5786850"/>
              <a:chExt cx="7056784" cy="601902"/>
            </a:xfrm>
          </p:grpSpPr>
          <p:sp>
            <p:nvSpPr>
              <p:cNvPr id="12" name="ZoneTexte 11"/>
              <p:cNvSpPr txBox="1"/>
              <p:nvPr/>
            </p:nvSpPr>
            <p:spPr>
              <a:xfrm>
                <a:off x="1619672" y="5786850"/>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a:t>
                </a:r>
              </a:p>
            </p:txBody>
          </p:sp>
          <p:grpSp>
            <p:nvGrpSpPr>
              <p:cNvPr id="16" name="Groupe 15"/>
              <p:cNvGrpSpPr/>
              <p:nvPr/>
            </p:nvGrpSpPr>
            <p:grpSpPr>
              <a:xfrm>
                <a:off x="993565" y="6088094"/>
                <a:ext cx="414724" cy="125890"/>
                <a:chOff x="1785653" y="5763747"/>
                <a:chExt cx="414724" cy="125890"/>
              </a:xfrm>
            </p:grpSpPr>
            <p:cxnSp>
              <p:nvCxnSpPr>
                <p:cNvPr id="17" name="Connecteur droit 16"/>
                <p:cNvCxnSpPr/>
                <p:nvPr/>
              </p:nvCxnSpPr>
              <p:spPr>
                <a:xfrm>
                  <a:off x="1785653" y="5831352"/>
                  <a:ext cx="414724" cy="0"/>
                </a:xfrm>
                <a:prstGeom prst="line">
                  <a:avLst/>
                </a:prstGeom>
                <a:ln>
                  <a:solidFill>
                    <a:srgbClr val="004192"/>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957911" y="5763747"/>
                  <a:ext cx="115774" cy="125890"/>
                </a:xfrm>
                <a:prstGeom prst="rect">
                  <a:avLst/>
                </a:prstGeom>
                <a:solidFill>
                  <a:srgbClr val="004192"/>
                </a:solidFill>
                <a:ln>
                  <a:solidFill>
                    <a:srgbClr val="0041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cxnSp>
            <p:nvCxnSpPr>
              <p:cNvPr id="20" name="Connecteur droit 19"/>
              <p:cNvCxnSpPr/>
              <p:nvPr/>
            </p:nvCxnSpPr>
            <p:spPr>
              <a:xfrm>
                <a:off x="4489897" y="5872070"/>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cxnSp>
            <p:nvCxnSpPr>
              <p:cNvPr id="23" name="Connecteur droit 22"/>
              <p:cNvCxnSpPr/>
              <p:nvPr/>
            </p:nvCxnSpPr>
            <p:spPr>
              <a:xfrm>
                <a:off x="4489897" y="6160102"/>
                <a:ext cx="432048" cy="0"/>
              </a:xfrm>
              <a:prstGeom prst="line">
                <a:avLst/>
              </a:prstGeom>
              <a:ln>
                <a:solidFill>
                  <a:srgbClr val="373739"/>
                </a:solidFill>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1619672" y="6065587"/>
                <a:ext cx="3024336" cy="323165"/>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 </a:t>
                </a:r>
              </a:p>
              <a:p>
                <a:r>
                  <a:rPr lang="fr-FR" sz="1050" i="1" dirty="0" smtClean="0">
                    <a:solidFill>
                      <a:schemeClr val="accent6"/>
                    </a:solidFill>
                    <a:latin typeface="+mj-lt"/>
                  </a:rPr>
                  <a:t>Ancienne définition</a:t>
                </a:r>
              </a:p>
            </p:txBody>
          </p:sp>
          <p:sp>
            <p:nvSpPr>
              <p:cNvPr id="26" name="ZoneTexte 25"/>
              <p:cNvSpPr txBox="1"/>
              <p:nvPr/>
            </p:nvSpPr>
            <p:spPr>
              <a:xfrm>
                <a:off x="5026013" y="5792008"/>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sp>
            <p:nvSpPr>
              <p:cNvPr id="28" name="ZoneTexte 27"/>
              <p:cNvSpPr txBox="1"/>
              <p:nvPr/>
            </p:nvSpPr>
            <p:spPr>
              <a:xfrm>
                <a:off x="5026013" y="6052401"/>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 – Ancienne d</a:t>
                </a:r>
                <a:r>
                  <a:rPr lang="fr-FR" sz="1050" i="1" dirty="0" smtClean="0">
                    <a:solidFill>
                      <a:schemeClr val="accent6"/>
                    </a:solidFill>
                    <a:latin typeface="+mj-lt"/>
                  </a:rPr>
                  <a:t>éfinition</a:t>
                </a:r>
              </a:p>
            </p:txBody>
          </p:sp>
        </p:grpSp>
        <p:sp>
          <p:nvSpPr>
            <p:cNvPr id="19" name="Triangle isocèle 18"/>
            <p:cNvSpPr/>
            <p:nvPr/>
          </p:nvSpPr>
          <p:spPr>
            <a:xfrm>
              <a:off x="4855391" y="5771398"/>
              <a:ext cx="216024" cy="177882"/>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Triangle isocèle 26"/>
            <p:cNvSpPr/>
            <p:nvPr/>
          </p:nvSpPr>
          <p:spPr>
            <a:xfrm>
              <a:off x="4860032" y="6059430"/>
              <a:ext cx="216024" cy="177882"/>
            </a:xfrm>
            <a:prstGeom prst="triangle">
              <a:avLst/>
            </a:prstGeom>
            <a:solidFill>
              <a:srgbClr val="3737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3298779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280920" cy="4824535"/>
          </a:xfrm>
        </p:spPr>
        <p:txBody>
          <a:bodyPr/>
          <a:lstStyle/>
          <a:p>
            <a:pPr algn="just"/>
            <a:r>
              <a:rPr lang="fr-FR" altLang="fr-FR" cap="none" dirty="0">
                <a:latin typeface="+mj-lt"/>
              </a:rPr>
              <a:t>Bactériémies isolées et méningites à </a:t>
            </a:r>
            <a:r>
              <a:rPr lang="fr-FR" altLang="fr-FR" i="1" u="sng" cap="none" dirty="0">
                <a:latin typeface="+mj-lt"/>
              </a:rPr>
              <a:t>Haemophilus influenzae</a:t>
            </a:r>
            <a:r>
              <a:rPr lang="fr-FR" altLang="fr-FR" cap="none" dirty="0">
                <a:latin typeface="+mj-lt"/>
              </a:rPr>
              <a:t>, nombre de cas, France métropolitaine 2003-2019</a:t>
            </a:r>
          </a:p>
        </p:txBody>
      </p:sp>
      <p:grpSp>
        <p:nvGrpSpPr>
          <p:cNvPr id="11" name="Groupe 10"/>
          <p:cNvGrpSpPr/>
          <p:nvPr/>
        </p:nvGrpSpPr>
        <p:grpSpPr>
          <a:xfrm>
            <a:off x="2285421" y="6174060"/>
            <a:ext cx="6535051" cy="177795"/>
            <a:chOff x="1835696" y="6059517"/>
            <a:chExt cx="6535051" cy="177795"/>
          </a:xfrm>
        </p:grpSpPr>
        <p:grpSp>
          <p:nvGrpSpPr>
            <p:cNvPr id="21" name="Groupe 20"/>
            <p:cNvGrpSpPr/>
            <p:nvPr/>
          </p:nvGrpSpPr>
          <p:grpSpPr>
            <a:xfrm>
              <a:off x="1835696" y="6059517"/>
              <a:ext cx="6535051" cy="177795"/>
              <a:chOff x="1331640" y="5843494"/>
              <a:chExt cx="6535051" cy="177795"/>
            </a:xfrm>
          </p:grpSpPr>
          <p:cxnSp>
            <p:nvCxnSpPr>
              <p:cNvPr id="7" name="Connecteur droit 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6" name="ZoneTexte 25"/>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0" name="Connecteur droit 19"/>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4" name="Triangle isocèle 3"/>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 name="Groupe 14"/>
          <p:cNvGrpSpPr/>
          <p:nvPr/>
        </p:nvGrpSpPr>
        <p:grpSpPr>
          <a:xfrm>
            <a:off x="1421325" y="2132856"/>
            <a:ext cx="6120680" cy="3926660"/>
            <a:chOff x="971600" y="2132856"/>
            <a:chExt cx="5968679" cy="3758757"/>
          </a:xfrm>
        </p:grpSpPr>
        <p:pic>
          <p:nvPicPr>
            <p:cNvPr id="12" name="Image 11"/>
            <p:cNvPicPr>
              <a:picLocks noChangeAspect="1"/>
            </p:cNvPicPr>
            <p:nvPr/>
          </p:nvPicPr>
          <p:blipFill rotWithShape="1">
            <a:blip r:embed="rId2"/>
            <a:srcRect t="3862" b="10783"/>
            <a:stretch/>
          </p:blipFill>
          <p:spPr>
            <a:xfrm>
              <a:off x="971600" y="2132856"/>
              <a:ext cx="5968679" cy="3529667"/>
            </a:xfrm>
            <a:prstGeom prst="rect">
              <a:avLst/>
            </a:prstGeom>
          </p:spPr>
        </p:pic>
        <p:pic>
          <p:nvPicPr>
            <p:cNvPr id="13" name="Image 12"/>
            <p:cNvPicPr>
              <a:picLocks noChangeAspect="1"/>
            </p:cNvPicPr>
            <p:nvPr/>
          </p:nvPicPr>
          <p:blipFill>
            <a:blip r:embed="rId3"/>
            <a:stretch>
              <a:fillRect/>
            </a:stretch>
          </p:blipFill>
          <p:spPr>
            <a:xfrm>
              <a:off x="1835696" y="5641655"/>
              <a:ext cx="3407959" cy="249958"/>
            </a:xfrm>
            <a:prstGeom prst="rect">
              <a:avLst/>
            </a:prstGeom>
          </p:spPr>
        </p:pic>
      </p:grpSp>
    </p:spTree>
    <p:extLst>
      <p:ext uri="{BB962C8B-B14F-4D97-AF65-F5344CB8AC3E}">
        <p14:creationId xmlns:p14="http://schemas.microsoft.com/office/powerpoint/2010/main" val="11927456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gn="just"/>
            <a:r>
              <a:rPr lang="fr-FR" altLang="fr-FR" cap="none" dirty="0">
                <a:latin typeface="+mj-lt"/>
              </a:rPr>
              <a:t>Bactériémies isolées et méningites à </a:t>
            </a:r>
            <a:r>
              <a:rPr lang="fr-FR" altLang="fr-FR" u="sng" cap="none" dirty="0">
                <a:latin typeface="+mj-lt"/>
              </a:rPr>
              <a:t>Streptocoque du groupe A</a:t>
            </a:r>
            <a:r>
              <a:rPr lang="fr-FR" altLang="fr-FR" cap="none" dirty="0">
                <a:latin typeface="+mj-lt"/>
              </a:rPr>
              <a:t>, nombre de cas, France métropolitaine 2003-2019</a:t>
            </a:r>
          </a:p>
        </p:txBody>
      </p:sp>
      <p:grpSp>
        <p:nvGrpSpPr>
          <p:cNvPr id="13" name="Groupe 12"/>
          <p:cNvGrpSpPr/>
          <p:nvPr/>
        </p:nvGrpSpPr>
        <p:grpSpPr>
          <a:xfrm>
            <a:off x="2195736" y="6059516"/>
            <a:ext cx="6535051" cy="177795"/>
            <a:chOff x="1835696" y="6059517"/>
            <a:chExt cx="6535051" cy="177795"/>
          </a:xfrm>
        </p:grpSpPr>
        <p:grpSp>
          <p:nvGrpSpPr>
            <p:cNvPr id="15" name="Groupe 14"/>
            <p:cNvGrpSpPr/>
            <p:nvPr/>
          </p:nvGrpSpPr>
          <p:grpSpPr>
            <a:xfrm>
              <a:off x="1835696" y="6059517"/>
              <a:ext cx="6535051" cy="177795"/>
              <a:chOff x="1331640" y="5843494"/>
              <a:chExt cx="6535051" cy="177795"/>
            </a:xfrm>
          </p:grpSpPr>
          <p:cxnSp>
            <p:nvCxnSpPr>
              <p:cNvPr id="17" name="Connecteur droit 1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2" name="ZoneTexte 21"/>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3" name="Connecteur droit 22"/>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6" name="Triangle isocèle 15"/>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 name="Image 4"/>
          <p:cNvPicPr>
            <a:picLocks noChangeAspect="1"/>
          </p:cNvPicPr>
          <p:nvPr/>
        </p:nvPicPr>
        <p:blipFill>
          <a:blip r:embed="rId2"/>
          <a:stretch>
            <a:fillRect/>
          </a:stretch>
        </p:blipFill>
        <p:spPr>
          <a:xfrm>
            <a:off x="2154476" y="5627313"/>
            <a:ext cx="3407959" cy="249958"/>
          </a:xfrm>
          <a:prstGeom prst="rect">
            <a:avLst/>
          </a:prstGeom>
        </p:spPr>
      </p:pic>
      <p:pic>
        <p:nvPicPr>
          <p:cNvPr id="8" name="Image 7"/>
          <p:cNvPicPr>
            <a:picLocks noChangeAspect="1"/>
          </p:cNvPicPr>
          <p:nvPr/>
        </p:nvPicPr>
        <p:blipFill rotWithShape="1">
          <a:blip r:embed="rId3"/>
          <a:srcRect t="7147" b="9825"/>
          <a:stretch/>
        </p:blipFill>
        <p:spPr>
          <a:xfrm>
            <a:off x="937566" y="2204864"/>
            <a:ext cx="6874794" cy="3406239"/>
          </a:xfrm>
          <a:prstGeom prst="rect">
            <a:avLst/>
          </a:prstGeom>
        </p:spPr>
      </p:pic>
    </p:spTree>
    <p:extLst>
      <p:ext uri="{BB962C8B-B14F-4D97-AF65-F5344CB8AC3E}">
        <p14:creationId xmlns:p14="http://schemas.microsoft.com/office/powerpoint/2010/main" val="2075049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Méthode</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1</a:t>
            </a:r>
            <a:endParaRPr lang="fr-FR" dirty="0"/>
          </a:p>
        </p:txBody>
      </p:sp>
    </p:spTree>
    <p:extLst>
      <p:ext uri="{BB962C8B-B14F-4D97-AF65-F5344CB8AC3E}">
        <p14:creationId xmlns:p14="http://schemas.microsoft.com/office/powerpoint/2010/main" val="39779876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pPr algn="just"/>
            <a:r>
              <a:rPr lang="fr-FR" altLang="fr-FR" cap="none" dirty="0">
                <a:latin typeface="+mj-lt"/>
              </a:rPr>
              <a:t>Bactériémies isolées et méningites à </a:t>
            </a:r>
            <a:r>
              <a:rPr lang="fr-FR" altLang="fr-FR" u="sng" cap="none" dirty="0">
                <a:latin typeface="+mj-lt"/>
              </a:rPr>
              <a:t>Streptocoque du groupe B</a:t>
            </a:r>
            <a:r>
              <a:rPr lang="fr-FR" altLang="fr-FR" cap="none" dirty="0">
                <a:latin typeface="+mj-lt"/>
              </a:rPr>
              <a:t>, nombre de cas, France métropolitaine 2003-2019</a:t>
            </a:r>
          </a:p>
        </p:txBody>
      </p:sp>
      <p:pic>
        <p:nvPicPr>
          <p:cNvPr id="4" name="Image 3"/>
          <p:cNvPicPr>
            <a:picLocks noChangeAspect="1"/>
          </p:cNvPicPr>
          <p:nvPr/>
        </p:nvPicPr>
        <p:blipFill>
          <a:blip r:embed="rId2"/>
          <a:stretch>
            <a:fillRect/>
          </a:stretch>
        </p:blipFill>
        <p:spPr>
          <a:xfrm>
            <a:off x="2068970" y="6087946"/>
            <a:ext cx="6535478" cy="298730"/>
          </a:xfrm>
          <a:prstGeom prst="rect">
            <a:avLst/>
          </a:prstGeom>
        </p:spPr>
      </p:pic>
      <p:sp>
        <p:nvSpPr>
          <p:cNvPr id="22" name="Text Box 7"/>
          <p:cNvSpPr txBox="1">
            <a:spLocks noChangeArrowheads="1"/>
          </p:cNvSpPr>
          <p:nvPr/>
        </p:nvSpPr>
        <p:spPr bwMode="auto">
          <a:xfrm>
            <a:off x="2068970" y="5790974"/>
            <a:ext cx="3362778" cy="187738"/>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fr-FR" sz="900" b="0" i="0" u="none" strike="noStrike" baseline="0" dirty="0">
                <a:solidFill>
                  <a:srgbClr val="004192"/>
                </a:solidFill>
                <a:latin typeface="Arial"/>
                <a:cs typeface="Arial"/>
              </a:rPr>
              <a:t>Source : </a:t>
            </a:r>
            <a:r>
              <a:rPr lang="fr-FR" sz="900" b="0" i="0" u="none" strike="noStrike" baseline="0" dirty="0" err="1">
                <a:solidFill>
                  <a:srgbClr val="004192"/>
                </a:solidFill>
                <a:latin typeface="Arial"/>
                <a:cs typeface="Arial"/>
              </a:rPr>
              <a:t>Epibac</a:t>
            </a:r>
            <a:r>
              <a:rPr lang="fr-FR" sz="900" b="0" i="0" u="none" strike="noStrike" baseline="0" dirty="0">
                <a:solidFill>
                  <a:srgbClr val="004192"/>
                </a:solidFill>
                <a:latin typeface="Arial"/>
                <a:cs typeface="Arial"/>
              </a:rPr>
              <a:t>, Santé publique France</a:t>
            </a:r>
          </a:p>
        </p:txBody>
      </p:sp>
      <p:pic>
        <p:nvPicPr>
          <p:cNvPr id="5" name="Image 4"/>
          <p:cNvPicPr>
            <a:picLocks noChangeAspect="1"/>
          </p:cNvPicPr>
          <p:nvPr/>
        </p:nvPicPr>
        <p:blipFill rotWithShape="1">
          <a:blip r:embed="rId3"/>
          <a:srcRect t="7479" b="7479"/>
          <a:stretch/>
        </p:blipFill>
        <p:spPr>
          <a:xfrm>
            <a:off x="938272" y="2132855"/>
            <a:ext cx="6226015" cy="3553485"/>
          </a:xfrm>
          <a:prstGeom prst="rect">
            <a:avLst/>
          </a:prstGeom>
        </p:spPr>
      </p:pic>
    </p:spTree>
    <p:extLst>
      <p:ext uri="{BB962C8B-B14F-4D97-AF65-F5344CB8AC3E}">
        <p14:creationId xmlns:p14="http://schemas.microsoft.com/office/powerpoint/2010/main" val="10059847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1996-2019</a:t>
            </a:r>
            <a:endParaRPr lang="fr-FR" dirty="0"/>
          </a:p>
        </p:txBody>
      </p:sp>
      <p:sp>
        <p:nvSpPr>
          <p:cNvPr id="3" name="Espace réservé du texte 2"/>
          <p:cNvSpPr>
            <a:spLocks noGrp="1"/>
          </p:cNvSpPr>
          <p:nvPr>
            <p:ph type="body" sz="quarter" idx="12"/>
          </p:nvPr>
        </p:nvSpPr>
        <p:spPr>
          <a:xfrm>
            <a:off x="539552" y="1268760"/>
            <a:ext cx="8280920" cy="4824535"/>
          </a:xfrm>
        </p:spPr>
        <p:txBody>
          <a:bodyPr/>
          <a:lstStyle/>
          <a:p>
            <a:pPr algn="just"/>
            <a:r>
              <a:rPr lang="fr-FR" cap="none" dirty="0" smtClean="0">
                <a:latin typeface="+mj-lt"/>
              </a:rPr>
              <a:t>Incidence</a:t>
            </a:r>
            <a:r>
              <a:rPr lang="fr-FR" cap="none" baseline="30000" dirty="0" smtClean="0">
                <a:latin typeface="+mj-lt"/>
              </a:rPr>
              <a:t>+</a:t>
            </a:r>
            <a:r>
              <a:rPr lang="fr-FR" cap="none" dirty="0" smtClean="0">
                <a:latin typeface="+mj-lt"/>
              </a:rPr>
              <a:t> </a:t>
            </a:r>
            <a:r>
              <a:rPr lang="fr-FR" cap="none" dirty="0">
                <a:latin typeface="+mj-lt"/>
              </a:rPr>
              <a:t>des infections invasives néonatales précoces et tardives à </a:t>
            </a:r>
            <a:r>
              <a:rPr lang="fr-FR" altLang="fr-FR" u="sng" cap="none" dirty="0">
                <a:latin typeface="+mj-lt"/>
              </a:rPr>
              <a:t>Streptocoque du groupe B</a:t>
            </a:r>
            <a:r>
              <a:rPr lang="fr-FR" altLang="fr-FR" cap="none" dirty="0">
                <a:latin typeface="+mj-lt"/>
              </a:rPr>
              <a:t>, </a:t>
            </a:r>
            <a:r>
              <a:rPr lang="fr-FR" cap="none" dirty="0">
                <a:latin typeface="+mj-lt"/>
              </a:rPr>
              <a:t>France métropolitaine </a:t>
            </a:r>
            <a:r>
              <a:rPr lang="fr-FR" cap="none" dirty="0" smtClean="0">
                <a:latin typeface="+mj-lt"/>
              </a:rPr>
              <a:t>1996-2019</a:t>
            </a:r>
            <a:endParaRPr lang="fr-FR" cap="none" dirty="0">
              <a:latin typeface="+mj-lt"/>
            </a:endParaRPr>
          </a:p>
          <a:p>
            <a:endParaRPr lang="fr-FR" dirty="0"/>
          </a:p>
        </p:txBody>
      </p:sp>
      <p:sp>
        <p:nvSpPr>
          <p:cNvPr id="5" name="Rectangle 4"/>
          <p:cNvSpPr/>
          <p:nvPr/>
        </p:nvSpPr>
        <p:spPr>
          <a:xfrm>
            <a:off x="2483768" y="6381328"/>
            <a:ext cx="4392488" cy="276999"/>
          </a:xfrm>
          <a:prstGeom prst="rect">
            <a:avLst/>
          </a:prstGeom>
        </p:spPr>
        <p:txBody>
          <a:bodyPr wrap="square">
            <a:spAutoFit/>
          </a:bodyPr>
          <a:lstStyle/>
          <a:p>
            <a:r>
              <a:rPr lang="fr-FR" sz="1200" b="1" baseline="30000" dirty="0">
                <a:latin typeface="+mj-lt"/>
              </a:rPr>
              <a:t>+</a:t>
            </a:r>
            <a:r>
              <a:rPr lang="fr-FR" sz="1200" dirty="0" smtClean="0">
                <a:latin typeface="+mj-lt"/>
              </a:rPr>
              <a:t>redressée </a:t>
            </a:r>
            <a:r>
              <a:rPr lang="fr-FR" sz="1200" dirty="0">
                <a:latin typeface="+mj-lt"/>
              </a:rPr>
              <a:t>pour la couverture, non </a:t>
            </a:r>
            <a:r>
              <a:rPr lang="fr-FR" sz="1200" dirty="0" smtClean="0">
                <a:latin typeface="+mj-lt"/>
              </a:rPr>
              <a:t>corrigée </a:t>
            </a:r>
            <a:r>
              <a:rPr lang="fr-FR" sz="1200" dirty="0">
                <a:latin typeface="+mj-lt"/>
              </a:rPr>
              <a:t>pour l’exhaustivité</a:t>
            </a:r>
          </a:p>
        </p:txBody>
      </p:sp>
      <p:pic>
        <p:nvPicPr>
          <p:cNvPr id="7" name="Image 6"/>
          <p:cNvPicPr>
            <a:picLocks noChangeAspect="1"/>
          </p:cNvPicPr>
          <p:nvPr/>
        </p:nvPicPr>
        <p:blipFill>
          <a:blip r:embed="rId2"/>
          <a:stretch>
            <a:fillRect/>
          </a:stretch>
        </p:blipFill>
        <p:spPr>
          <a:xfrm>
            <a:off x="1115616" y="2060848"/>
            <a:ext cx="7128792" cy="4320480"/>
          </a:xfrm>
          <a:prstGeom prst="rect">
            <a:avLst/>
          </a:prstGeom>
        </p:spPr>
      </p:pic>
    </p:spTree>
    <p:extLst>
      <p:ext uri="{BB962C8B-B14F-4D97-AF65-F5344CB8AC3E}">
        <p14:creationId xmlns:p14="http://schemas.microsoft.com/office/powerpoint/2010/main" val="3778998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539552" y="1412776"/>
            <a:ext cx="8352928" cy="4824535"/>
          </a:xfrm>
        </p:spPr>
        <p:txBody>
          <a:bodyPr/>
          <a:lstStyle/>
          <a:p>
            <a:r>
              <a:rPr lang="fr-FR" altLang="fr-FR" cap="none" dirty="0">
                <a:latin typeface="+mj-lt"/>
              </a:rPr>
              <a:t>Bactériémies isolées et méningites à </a:t>
            </a:r>
            <a:r>
              <a:rPr lang="fr-FR" altLang="fr-FR" i="1" u="sng" cap="none" dirty="0">
                <a:latin typeface="+mj-lt"/>
              </a:rPr>
              <a:t>Listeria monocytogenes</a:t>
            </a:r>
            <a:r>
              <a:rPr lang="fr-FR" altLang="fr-FR" cap="none" dirty="0">
                <a:latin typeface="+mj-lt"/>
              </a:rPr>
              <a:t>, nombre de cas, France métropolitaine 2003-2019</a:t>
            </a:r>
          </a:p>
        </p:txBody>
      </p:sp>
      <p:grpSp>
        <p:nvGrpSpPr>
          <p:cNvPr id="13" name="Groupe 12"/>
          <p:cNvGrpSpPr/>
          <p:nvPr/>
        </p:nvGrpSpPr>
        <p:grpSpPr>
          <a:xfrm>
            <a:off x="1997389" y="6059517"/>
            <a:ext cx="6535051" cy="177795"/>
            <a:chOff x="1835696" y="6059517"/>
            <a:chExt cx="6535051" cy="177795"/>
          </a:xfrm>
        </p:grpSpPr>
        <p:grpSp>
          <p:nvGrpSpPr>
            <p:cNvPr id="15" name="Groupe 14"/>
            <p:cNvGrpSpPr/>
            <p:nvPr/>
          </p:nvGrpSpPr>
          <p:grpSpPr>
            <a:xfrm>
              <a:off x="1835696" y="6059517"/>
              <a:ext cx="6535051" cy="177795"/>
              <a:chOff x="1331640" y="5843494"/>
              <a:chExt cx="6535051" cy="177795"/>
            </a:xfrm>
          </p:grpSpPr>
          <p:cxnSp>
            <p:nvCxnSpPr>
              <p:cNvPr id="17" name="Connecteur droit 16"/>
              <p:cNvCxnSpPr/>
              <p:nvPr/>
            </p:nvCxnSpPr>
            <p:spPr>
              <a:xfrm>
                <a:off x="1331640" y="5924285"/>
                <a:ext cx="36004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475656" y="5866454"/>
                <a:ext cx="98261" cy="125435"/>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1813731" y="5843494"/>
                <a:ext cx="3024336" cy="161583"/>
              </a:xfrm>
              <a:prstGeom prst="rect">
                <a:avLst/>
              </a:prstGeom>
              <a:noFill/>
            </p:spPr>
            <p:txBody>
              <a:bodyPr wrap="square" lIns="36000" tIns="0" rIns="36000" bIns="0" rtlCol="0">
                <a:spAutoFit/>
              </a:bodyPr>
              <a:lstStyle/>
              <a:p>
                <a:r>
                  <a:rPr lang="fr-FR" sz="1050" dirty="0" smtClean="0">
                    <a:solidFill>
                      <a:schemeClr val="accent6"/>
                    </a:solidFill>
                    <a:latin typeface="+mj-lt"/>
                  </a:rPr>
                  <a:t>Bactériémies non associées à un LCR(+) </a:t>
                </a:r>
              </a:p>
            </p:txBody>
          </p:sp>
          <p:sp>
            <p:nvSpPr>
              <p:cNvPr id="22" name="ZoneTexte 21"/>
              <p:cNvSpPr txBox="1"/>
              <p:nvPr/>
            </p:nvSpPr>
            <p:spPr>
              <a:xfrm>
                <a:off x="5202395" y="5859706"/>
                <a:ext cx="2664296" cy="161583"/>
              </a:xfrm>
              <a:prstGeom prst="rect">
                <a:avLst/>
              </a:prstGeom>
              <a:noFill/>
            </p:spPr>
            <p:txBody>
              <a:bodyPr wrap="square" lIns="36000" tIns="0" rIns="36000" bIns="0" rtlCol="0">
                <a:spAutoFit/>
              </a:bodyPr>
              <a:lstStyle/>
              <a:p>
                <a:r>
                  <a:rPr lang="fr-FR" sz="1050" dirty="0" smtClean="0">
                    <a:solidFill>
                      <a:schemeClr val="accent6"/>
                    </a:solidFill>
                    <a:latin typeface="+mj-lt"/>
                  </a:rPr>
                  <a:t>Méningites</a:t>
                </a:r>
              </a:p>
            </p:txBody>
          </p:sp>
          <p:cxnSp>
            <p:nvCxnSpPr>
              <p:cNvPr id="23" name="Connecteur droit 22"/>
              <p:cNvCxnSpPr/>
              <p:nvPr/>
            </p:nvCxnSpPr>
            <p:spPr>
              <a:xfrm>
                <a:off x="4685962" y="5944585"/>
                <a:ext cx="432048" cy="0"/>
              </a:xfrm>
              <a:prstGeom prst="line">
                <a:avLst/>
              </a:prstGeom>
              <a:ln>
                <a:solidFill>
                  <a:srgbClr val="00B1E6"/>
                </a:solidFill>
              </a:ln>
            </p:spPr>
            <p:style>
              <a:lnRef idx="1">
                <a:schemeClr val="accent1"/>
              </a:lnRef>
              <a:fillRef idx="0">
                <a:schemeClr val="accent1"/>
              </a:fillRef>
              <a:effectRef idx="0">
                <a:schemeClr val="accent1"/>
              </a:effectRef>
              <a:fontRef idx="minor">
                <a:schemeClr val="tx1"/>
              </a:fontRef>
            </p:style>
          </p:cxnSp>
        </p:grpSp>
        <p:sp>
          <p:nvSpPr>
            <p:cNvPr id="16" name="Triangle isocèle 15"/>
            <p:cNvSpPr/>
            <p:nvPr/>
          </p:nvSpPr>
          <p:spPr>
            <a:xfrm>
              <a:off x="5342123" y="6085190"/>
              <a:ext cx="144016" cy="144015"/>
            </a:xfrm>
            <a:prstGeom prst="triangle">
              <a:avLst/>
            </a:prstGeom>
            <a:solidFill>
              <a:srgbClr val="00B1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 name="Image 4"/>
          <p:cNvPicPr>
            <a:picLocks noChangeAspect="1"/>
          </p:cNvPicPr>
          <p:nvPr/>
        </p:nvPicPr>
        <p:blipFill>
          <a:blip r:embed="rId2"/>
          <a:stretch>
            <a:fillRect/>
          </a:stretch>
        </p:blipFill>
        <p:spPr>
          <a:xfrm>
            <a:off x="1997389" y="5656860"/>
            <a:ext cx="3407959" cy="256054"/>
          </a:xfrm>
          <a:prstGeom prst="rect">
            <a:avLst/>
          </a:prstGeom>
        </p:spPr>
      </p:pic>
      <p:pic>
        <p:nvPicPr>
          <p:cNvPr id="8" name="Image 7"/>
          <p:cNvPicPr>
            <a:picLocks noChangeAspect="1"/>
          </p:cNvPicPr>
          <p:nvPr/>
        </p:nvPicPr>
        <p:blipFill rotWithShape="1">
          <a:blip r:embed="rId3"/>
          <a:srcRect l="4085" t="4789" r="918" b="7615"/>
          <a:stretch/>
        </p:blipFill>
        <p:spPr>
          <a:xfrm>
            <a:off x="1229435" y="2276871"/>
            <a:ext cx="6294893" cy="3252361"/>
          </a:xfrm>
          <a:prstGeom prst="rect">
            <a:avLst/>
          </a:prstGeom>
        </p:spPr>
      </p:pic>
    </p:spTree>
    <p:extLst>
      <p:ext uri="{BB962C8B-B14F-4D97-AF65-F5344CB8AC3E}">
        <p14:creationId xmlns:p14="http://schemas.microsoft.com/office/powerpoint/2010/main" val="39280826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2003-2019</a:t>
            </a:r>
            <a:endParaRPr lang="fr-FR" dirty="0"/>
          </a:p>
        </p:txBody>
      </p:sp>
      <p:sp>
        <p:nvSpPr>
          <p:cNvPr id="3" name="Espace réservé du texte 2"/>
          <p:cNvSpPr>
            <a:spLocks noGrp="1"/>
          </p:cNvSpPr>
          <p:nvPr>
            <p:ph type="body" sz="quarter" idx="12"/>
          </p:nvPr>
        </p:nvSpPr>
        <p:spPr>
          <a:xfrm>
            <a:off x="323528" y="1196752"/>
            <a:ext cx="8564812" cy="4612915"/>
          </a:xfrm>
        </p:spPr>
        <p:txBody>
          <a:bodyPr/>
          <a:lstStyle/>
          <a:p>
            <a:pPr algn="just"/>
            <a:r>
              <a:rPr lang="fr-FR" altLang="fr-FR" cap="none" dirty="0">
                <a:latin typeface="+mj-lt"/>
              </a:rPr>
              <a:t>Bactériémies isolées et méningites – nombre de cas, </a:t>
            </a:r>
            <a:r>
              <a:rPr lang="fr-FR" altLang="fr-FR" cap="none" dirty="0" smtClean="0">
                <a:latin typeface="+mj-lt"/>
              </a:rPr>
              <a:t>France métropolitaine </a:t>
            </a:r>
            <a:r>
              <a:rPr lang="fr-FR" altLang="fr-FR" cap="none" dirty="0">
                <a:latin typeface="+mj-lt"/>
              </a:rPr>
              <a:t>2003-2019</a:t>
            </a:r>
          </a:p>
          <a:p>
            <a:pPr>
              <a:lnSpc>
                <a:spcPct val="80000"/>
              </a:lnSpc>
              <a:spcBef>
                <a:spcPct val="0"/>
              </a:spcBef>
            </a:pPr>
            <a:endParaRPr lang="fr-FR" altLang="fr-FR" cap="none" dirty="0">
              <a:latin typeface="+mj-lt"/>
            </a:endParaRPr>
          </a:p>
        </p:txBody>
      </p:sp>
      <p:sp>
        <p:nvSpPr>
          <p:cNvPr id="10" name="Rectangle 9"/>
          <p:cNvSpPr/>
          <p:nvPr/>
        </p:nvSpPr>
        <p:spPr>
          <a:xfrm>
            <a:off x="323528" y="3589990"/>
            <a:ext cx="1080119" cy="938719"/>
          </a:xfrm>
          <a:prstGeom prst="rect">
            <a:avLst/>
          </a:prstGeom>
          <a:solidFill>
            <a:schemeClr val="bg1"/>
          </a:solidFill>
        </p:spPr>
        <p:txBody>
          <a:bodyPr wrap="square">
            <a:spAutoFit/>
          </a:bodyPr>
          <a:lstStyle/>
          <a:p>
            <a:pPr algn="just">
              <a:spcBef>
                <a:spcPct val="50000"/>
              </a:spcBef>
            </a:pPr>
            <a:r>
              <a:rPr lang="fr-FR" altLang="fr-FR" sz="1100" dirty="0">
                <a:latin typeface="+mj-lt"/>
              </a:rPr>
              <a:t>Attention, les échelles en ordonnée diffèrent selon les bactéries</a:t>
            </a:r>
          </a:p>
        </p:txBody>
      </p:sp>
      <p:pic>
        <p:nvPicPr>
          <p:cNvPr id="4" name="Image 3"/>
          <p:cNvPicPr>
            <a:picLocks noChangeAspect="1"/>
          </p:cNvPicPr>
          <p:nvPr/>
        </p:nvPicPr>
        <p:blipFill rotWithShape="1">
          <a:blip r:embed="rId2"/>
          <a:srcRect l="1963" t="2063" r="928" b="3299"/>
          <a:stretch/>
        </p:blipFill>
        <p:spPr>
          <a:xfrm>
            <a:off x="1403648" y="1772816"/>
            <a:ext cx="5543847" cy="4968552"/>
          </a:xfrm>
          <a:prstGeom prst="rect">
            <a:avLst/>
          </a:prstGeom>
        </p:spPr>
      </p:pic>
      <p:pic>
        <p:nvPicPr>
          <p:cNvPr id="11" name="Image 10"/>
          <p:cNvPicPr>
            <a:picLocks noChangeAspect="1"/>
          </p:cNvPicPr>
          <p:nvPr/>
        </p:nvPicPr>
        <p:blipFill rotWithShape="1">
          <a:blip r:embed="rId3"/>
          <a:srcRect r="52149"/>
          <a:stretch/>
        </p:blipFill>
        <p:spPr>
          <a:xfrm>
            <a:off x="7020272" y="3589990"/>
            <a:ext cx="2100853" cy="482466"/>
          </a:xfrm>
          <a:prstGeom prst="rect">
            <a:avLst/>
          </a:prstGeom>
        </p:spPr>
      </p:pic>
      <p:pic>
        <p:nvPicPr>
          <p:cNvPr id="19" name="Image 18"/>
          <p:cNvPicPr>
            <a:picLocks noChangeAspect="1"/>
          </p:cNvPicPr>
          <p:nvPr/>
        </p:nvPicPr>
        <p:blipFill rotWithShape="1">
          <a:blip r:embed="rId3"/>
          <a:srcRect l="49413" r="5957"/>
          <a:stretch/>
        </p:blipFill>
        <p:spPr>
          <a:xfrm>
            <a:off x="7034300" y="4044695"/>
            <a:ext cx="2033724" cy="484014"/>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2019 - </a:t>
            </a:r>
            <a:r>
              <a:rPr lang="fr-FR" dirty="0" err="1" smtClean="0"/>
              <a:t>D</a:t>
            </a:r>
            <a:r>
              <a:rPr lang="fr-FR" cap="small" dirty="0" err="1" smtClean="0"/>
              <a:t>r</a:t>
            </a:r>
            <a:r>
              <a:rPr lang="fr-FR" dirty="0" err="1" smtClean="0"/>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habitants, </a:t>
            </a:r>
            <a:r>
              <a:rPr lang="fr-FR" altLang="fr-FR" cap="none" dirty="0" smtClean="0">
                <a:latin typeface="Arial" panose="020B0604020202020204" pitchFamily="34" charset="0"/>
              </a:rPr>
              <a:t>des </a:t>
            </a:r>
            <a:r>
              <a:rPr lang="fr-FR" altLang="fr-FR" cap="none" dirty="0">
                <a:latin typeface="Arial" panose="020B0604020202020204" pitchFamily="34" charset="0"/>
              </a:rPr>
              <a:t>méningites et bactériémies isolées, Epibac, </a:t>
            </a:r>
            <a:r>
              <a:rPr lang="fr-FR" altLang="fr-FR" u="sng" cap="none" dirty="0" smtClean="0">
                <a:latin typeface="Arial" panose="020B0604020202020204" pitchFamily="34" charset="0"/>
              </a:rPr>
              <a:t>Martinique</a:t>
            </a:r>
            <a:r>
              <a:rPr lang="fr-FR" altLang="fr-FR" cap="none" dirty="0" smtClean="0">
                <a:latin typeface="Arial" panose="020B0604020202020204" pitchFamily="34" charset="0"/>
              </a:rPr>
              <a:t> 2019.</a:t>
            </a:r>
            <a:endParaRPr lang="fr-FR" altLang="fr-FR"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539552" y="2348880"/>
            <a:ext cx="7992888" cy="4057098"/>
          </a:xfrm>
          <a:prstGeom prst="rect">
            <a:avLst/>
          </a:prstGeom>
        </p:spPr>
      </p:pic>
    </p:spTree>
    <p:extLst>
      <p:ext uri="{BB962C8B-B14F-4D97-AF65-F5344CB8AC3E}">
        <p14:creationId xmlns:p14="http://schemas.microsoft.com/office/powerpoint/2010/main" val="376684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2019 -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habitants, </a:t>
            </a:r>
            <a:r>
              <a:rPr lang="fr-FR" altLang="fr-FR" cap="none" dirty="0" smtClean="0">
                <a:latin typeface="Arial" panose="020B0604020202020204" pitchFamily="34" charset="0"/>
              </a:rPr>
              <a:t>des </a:t>
            </a:r>
            <a:r>
              <a:rPr lang="fr-FR" altLang="fr-FR" cap="none" dirty="0">
                <a:latin typeface="Arial" panose="020B0604020202020204" pitchFamily="34" charset="0"/>
              </a:rPr>
              <a:t>méningites et bactériémies isolées, Epibac, </a:t>
            </a:r>
            <a:r>
              <a:rPr lang="fr-FR" altLang="fr-FR" u="sng" cap="none" dirty="0" smtClean="0">
                <a:latin typeface="Arial" panose="020B0604020202020204" pitchFamily="34" charset="0"/>
              </a:rPr>
              <a:t>Guadeloupe</a:t>
            </a:r>
            <a:r>
              <a:rPr lang="fr-FR" altLang="fr-FR" cap="none" dirty="0" smtClean="0">
                <a:latin typeface="Arial" panose="020B0604020202020204" pitchFamily="34" charset="0"/>
              </a:rPr>
              <a:t> 2019.</a:t>
            </a:r>
            <a:endParaRPr lang="fr-FR" altLang="fr-FR"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567788" y="2279986"/>
            <a:ext cx="7964652" cy="4029334"/>
          </a:xfrm>
          <a:prstGeom prst="rect">
            <a:avLst/>
          </a:prstGeom>
        </p:spPr>
      </p:pic>
    </p:spTree>
    <p:extLst>
      <p:ext uri="{BB962C8B-B14F-4D97-AF65-F5344CB8AC3E}">
        <p14:creationId xmlns:p14="http://schemas.microsoft.com/office/powerpoint/2010/main" val="6149739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2019 -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8024706"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a:t>
            </a:r>
            <a:r>
              <a:rPr lang="fr-FR" altLang="fr-FR" cap="none" dirty="0" smtClean="0">
                <a:latin typeface="Arial" panose="020B0604020202020204" pitchFamily="34" charset="0"/>
              </a:rPr>
              <a:t>cas </a:t>
            </a:r>
            <a:r>
              <a:rPr lang="fr-FR" altLang="fr-FR" cap="none" dirty="0">
                <a:latin typeface="Arial" panose="020B0604020202020204" pitchFamily="34" charset="0"/>
              </a:rPr>
              <a:t>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habitants </a:t>
            </a:r>
            <a:r>
              <a:rPr lang="fr-FR" altLang="fr-FR" cap="none" dirty="0" smtClean="0">
                <a:latin typeface="Arial" panose="020B0604020202020204" pitchFamily="34" charset="0"/>
              </a:rPr>
              <a:t>de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Guyane</a:t>
            </a:r>
            <a:r>
              <a:rPr lang="fr-FR" altLang="fr-FR" cap="none" dirty="0" smtClean="0">
                <a:latin typeface="Arial" panose="020B0604020202020204" pitchFamily="34" charset="0"/>
              </a:rPr>
              <a:t> 2019.</a:t>
            </a:r>
            <a:endParaRPr lang="fr-FR" altLang="fr-FR"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539551" y="2356068"/>
            <a:ext cx="8024707" cy="3953252"/>
          </a:xfrm>
          <a:prstGeom prst="rect">
            <a:avLst/>
          </a:prstGeom>
        </p:spPr>
      </p:pic>
    </p:spTree>
    <p:extLst>
      <p:ext uri="{BB962C8B-B14F-4D97-AF65-F5344CB8AC3E}">
        <p14:creationId xmlns:p14="http://schemas.microsoft.com/office/powerpoint/2010/main" val="3588364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2019 -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552" y="1412776"/>
            <a:ext cx="7992888" cy="4824535"/>
          </a:xfrm>
        </p:spPr>
        <p:txBody>
          <a:bodyPr/>
          <a:lstStyle/>
          <a:p>
            <a:pPr algn="just"/>
            <a:r>
              <a:rPr lang="fr-FR" altLang="fr-FR" cap="none" dirty="0" smtClean="0">
                <a:latin typeface="Arial" panose="020B0604020202020204" pitchFamily="34" charset="0"/>
              </a:rPr>
              <a:t>Nombre </a:t>
            </a:r>
            <a:r>
              <a:rPr lang="fr-FR" altLang="fr-FR" cap="none" dirty="0">
                <a:latin typeface="Arial" panose="020B0604020202020204" pitchFamily="34" charset="0"/>
              </a:rPr>
              <a:t>de cas et </a:t>
            </a:r>
            <a:r>
              <a:rPr lang="fr-FR" altLang="fr-FR" cap="none" dirty="0" smtClean="0">
                <a:latin typeface="Arial" panose="020B0604020202020204" pitchFamily="34" charset="0"/>
              </a:rPr>
              <a:t>incidence </a:t>
            </a:r>
            <a:r>
              <a:rPr lang="fr-FR" altLang="fr-FR" cap="none" dirty="0">
                <a:latin typeface="Arial" panose="020B0604020202020204" pitchFamily="34" charset="0"/>
              </a:rPr>
              <a:t>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La Réunion</a:t>
            </a:r>
            <a:r>
              <a:rPr lang="fr-FR" altLang="fr-FR" cap="none" dirty="0" smtClean="0">
                <a:latin typeface="Arial" panose="020B0604020202020204" pitchFamily="34" charset="0"/>
              </a:rPr>
              <a:t> 2019.</a:t>
            </a:r>
            <a:endParaRPr lang="fr-FR" altLang="fr-FR" cap="none" dirty="0">
              <a:latin typeface="Arial" panose="020B0604020202020204" pitchFamily="34" charset="0"/>
            </a:endParaRPr>
          </a:p>
        </p:txBody>
      </p:sp>
      <p:pic>
        <p:nvPicPr>
          <p:cNvPr id="4" name="Image 3"/>
          <p:cNvPicPr>
            <a:picLocks noChangeAspect="1"/>
          </p:cNvPicPr>
          <p:nvPr/>
        </p:nvPicPr>
        <p:blipFill>
          <a:blip r:embed="rId2"/>
          <a:stretch>
            <a:fillRect/>
          </a:stretch>
        </p:blipFill>
        <p:spPr>
          <a:xfrm>
            <a:off x="582091" y="2276872"/>
            <a:ext cx="7919439" cy="3888432"/>
          </a:xfrm>
          <a:prstGeom prst="rect">
            <a:avLst/>
          </a:prstGeom>
        </p:spPr>
      </p:pic>
    </p:spTree>
    <p:extLst>
      <p:ext uri="{BB962C8B-B14F-4D97-AF65-F5344CB8AC3E}">
        <p14:creationId xmlns:p14="http://schemas.microsoft.com/office/powerpoint/2010/main" val="31915648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2019 - </a:t>
            </a:r>
            <a:r>
              <a:rPr lang="fr-FR" dirty="0" err="1"/>
              <a:t>D</a:t>
            </a:r>
            <a:r>
              <a:rPr lang="fr-FR" cap="small" dirty="0" err="1"/>
              <a:t>r</a:t>
            </a:r>
            <a:r>
              <a:rPr lang="fr-FR" dirty="0" err="1"/>
              <a:t>OM</a:t>
            </a:r>
            <a:endParaRPr lang="fr-FR" dirty="0"/>
          </a:p>
        </p:txBody>
      </p:sp>
      <p:sp>
        <p:nvSpPr>
          <p:cNvPr id="3" name="Espace réservé du texte 2"/>
          <p:cNvSpPr>
            <a:spLocks noGrp="1"/>
          </p:cNvSpPr>
          <p:nvPr>
            <p:ph type="body" sz="quarter" idx="12"/>
          </p:nvPr>
        </p:nvSpPr>
        <p:spPr>
          <a:xfrm>
            <a:off x="539750" y="1412776"/>
            <a:ext cx="7992690" cy="4824535"/>
          </a:xfrm>
        </p:spPr>
        <p:txBody>
          <a:bodyPr/>
          <a:lstStyle/>
          <a:p>
            <a:pPr algn="just"/>
            <a:r>
              <a:rPr lang="fr-FR" altLang="fr-FR" cap="none" dirty="0">
                <a:latin typeface="Arial" panose="020B0604020202020204" pitchFamily="34" charset="0"/>
              </a:rPr>
              <a:t>Nombre de cas et incidence pour 100 000 </a:t>
            </a:r>
            <a:r>
              <a:rPr lang="fr-FR" altLang="fr-FR" cap="none" dirty="0" smtClean="0">
                <a:latin typeface="Arial" panose="020B0604020202020204" pitchFamily="34" charset="0"/>
              </a:rPr>
              <a:t>habitants des </a:t>
            </a:r>
            <a:r>
              <a:rPr lang="fr-FR" altLang="fr-FR" cap="none" dirty="0">
                <a:latin typeface="Arial" panose="020B0604020202020204" pitchFamily="34" charset="0"/>
              </a:rPr>
              <a:t>méningites et bactériémies isolées, Epibac</a:t>
            </a:r>
            <a:r>
              <a:rPr lang="fr-FR" altLang="fr-FR" cap="none" dirty="0" smtClean="0">
                <a:latin typeface="Arial" panose="020B0604020202020204" pitchFamily="34" charset="0"/>
              </a:rPr>
              <a:t>, </a:t>
            </a:r>
            <a:r>
              <a:rPr lang="fr-FR" altLang="fr-FR" u="sng" cap="none" dirty="0" smtClean="0">
                <a:latin typeface="Arial" panose="020B0604020202020204" pitchFamily="34" charset="0"/>
              </a:rPr>
              <a:t>Mayotte</a:t>
            </a:r>
            <a:r>
              <a:rPr lang="fr-FR" altLang="fr-FR" cap="none" dirty="0" smtClean="0">
                <a:latin typeface="Arial" panose="020B0604020202020204" pitchFamily="34" charset="0"/>
              </a:rPr>
              <a:t> 2019.</a:t>
            </a:r>
            <a:endParaRPr lang="fr-FR" altLang="fr-FR" cap="none" dirty="0">
              <a:latin typeface="Arial" panose="020B0604020202020204" pitchFamily="34" charset="0"/>
            </a:endParaRPr>
          </a:p>
        </p:txBody>
      </p:sp>
      <p:pic>
        <p:nvPicPr>
          <p:cNvPr id="5" name="Image 4"/>
          <p:cNvPicPr>
            <a:picLocks noChangeAspect="1"/>
          </p:cNvPicPr>
          <p:nvPr/>
        </p:nvPicPr>
        <p:blipFill>
          <a:blip r:embed="rId2"/>
          <a:stretch>
            <a:fillRect/>
          </a:stretch>
        </p:blipFill>
        <p:spPr>
          <a:xfrm>
            <a:off x="1027198" y="2274167"/>
            <a:ext cx="7017793" cy="3963144"/>
          </a:xfrm>
          <a:prstGeom prst="rect">
            <a:avLst/>
          </a:prstGeom>
        </p:spPr>
      </p:pic>
    </p:spTree>
    <p:extLst>
      <p:ext uri="{BB962C8B-B14F-4D97-AF65-F5344CB8AC3E}">
        <p14:creationId xmlns:p14="http://schemas.microsoft.com/office/powerpoint/2010/main" val="35496067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ltLang="fr-FR" cap="none" dirty="0" smtClean="0">
                <a:latin typeface="Arial" panose="020B0604020202020204" pitchFamily="34" charset="0"/>
              </a:rPr>
              <a:t>Les </a:t>
            </a:r>
            <a:r>
              <a:rPr lang="fr-FR" altLang="fr-FR" cap="none" dirty="0">
                <a:latin typeface="Arial" panose="020B0604020202020204" pitchFamily="34" charset="0"/>
              </a:rPr>
              <a:t>biologistes volontaires du réseau Epibac en </a:t>
            </a:r>
            <a:r>
              <a:rPr lang="fr-FR" altLang="fr-FR" cap="none" dirty="0" smtClean="0">
                <a:latin typeface="Arial" panose="020B0604020202020204" pitchFamily="34" charset="0"/>
              </a:rPr>
              <a:t>2019</a:t>
            </a:r>
            <a:endParaRPr lang="fr-FR" dirty="0"/>
          </a:p>
        </p:txBody>
      </p:sp>
      <p:sp>
        <p:nvSpPr>
          <p:cNvPr id="7" name="ZoneTexte 6"/>
          <p:cNvSpPr txBox="1"/>
          <p:nvPr/>
        </p:nvSpPr>
        <p:spPr>
          <a:xfrm>
            <a:off x="323528" y="1412776"/>
            <a:ext cx="8424936" cy="4801314"/>
          </a:xfrm>
          <a:prstGeom prst="rect">
            <a:avLst/>
          </a:prstGeom>
          <a:noFill/>
        </p:spPr>
        <p:txBody>
          <a:bodyPr wrap="square" lIns="36000" tIns="0" rIns="36000" bIns="0" rtlCol="0">
            <a:spAutoFit/>
          </a:bodyPr>
          <a:lstStyle/>
          <a:p>
            <a:pPr algn="just"/>
            <a:r>
              <a:rPr lang="fr-FR" sz="800" dirty="0">
                <a:latin typeface="Calibri Light" panose="020F0302020204030204" pitchFamily="34" charset="0"/>
              </a:rPr>
              <a:t>Mme </a:t>
            </a:r>
            <a:r>
              <a:rPr lang="fr-FR" sz="800" dirty="0" err="1">
                <a:latin typeface="Calibri Light" panose="020F0302020204030204" pitchFamily="34" charset="0"/>
              </a:rPr>
              <a:t>Dudermel</a:t>
            </a:r>
            <a:r>
              <a:rPr lang="fr-FR" sz="800" dirty="0">
                <a:latin typeface="Calibri Light" panose="020F0302020204030204" pitchFamily="34" charset="0"/>
              </a:rPr>
              <a:t>, Mme Louchet-</a:t>
            </a:r>
            <a:r>
              <a:rPr lang="fr-FR" sz="800" dirty="0" err="1">
                <a:latin typeface="Calibri Light" panose="020F0302020204030204" pitchFamily="34" charset="0"/>
              </a:rPr>
              <a:t>Ducoroy</a:t>
            </a:r>
            <a:r>
              <a:rPr lang="fr-FR" sz="800" dirty="0">
                <a:latin typeface="Calibri Light" panose="020F0302020204030204" pitchFamily="34" charset="0"/>
              </a:rPr>
              <a:t> (Abbeville) ; Mme </a:t>
            </a:r>
            <a:r>
              <a:rPr lang="fr-FR" sz="800" dirty="0" err="1">
                <a:latin typeface="Calibri Light" panose="020F0302020204030204" pitchFamily="34" charset="0"/>
              </a:rPr>
              <a:t>Brieu</a:t>
            </a:r>
            <a:r>
              <a:rPr lang="fr-FR" sz="800" dirty="0">
                <a:latin typeface="Calibri Light" panose="020F0302020204030204" pitchFamily="34" charset="0"/>
              </a:rPr>
              <a:t> (Aix-en-Provence) ; Dr </a:t>
            </a:r>
            <a:r>
              <a:rPr lang="fr-FR" sz="800" dirty="0" err="1">
                <a:latin typeface="Calibri Light" panose="020F0302020204030204" pitchFamily="34" charset="0"/>
              </a:rPr>
              <a:t>Bertei</a:t>
            </a:r>
            <a:r>
              <a:rPr lang="fr-FR" sz="800" dirty="0">
                <a:latin typeface="Calibri Light" panose="020F0302020204030204" pitchFamily="34" charset="0"/>
              </a:rPr>
              <a:t> (Ajaccio) ; Mme </a:t>
            </a:r>
            <a:r>
              <a:rPr lang="fr-FR" sz="800" dirty="0" err="1">
                <a:latin typeface="Calibri Light" panose="020F0302020204030204" pitchFamily="34" charset="0"/>
              </a:rPr>
              <a:t>Grèze</a:t>
            </a:r>
            <a:r>
              <a:rPr lang="fr-FR" sz="800" dirty="0">
                <a:latin typeface="Calibri Light" panose="020F0302020204030204" pitchFamily="34" charset="0"/>
              </a:rPr>
              <a:t>, Mme Bailly, Mme Billon (Albi) ; Dr Marty Grès, Dr Cadot (Alès) ; Dr </a:t>
            </a:r>
            <a:r>
              <a:rPr lang="fr-FR" sz="800" dirty="0" err="1">
                <a:latin typeface="Calibri Light" panose="020F0302020204030204" pitchFamily="34" charset="0"/>
              </a:rPr>
              <a:t>Biendo</a:t>
            </a:r>
            <a:r>
              <a:rPr lang="fr-FR" sz="800" dirty="0">
                <a:latin typeface="Calibri Light" panose="020F0302020204030204" pitchFamily="34" charset="0"/>
              </a:rPr>
              <a:t>, Dr Rousseau (Amiens) ; Dr Nicola, Dr Viala (Amilly) ; Pr </a:t>
            </a:r>
            <a:r>
              <a:rPr lang="fr-FR" sz="800" dirty="0" err="1">
                <a:latin typeface="Calibri Light" panose="020F0302020204030204" pitchFamily="34" charset="0"/>
              </a:rPr>
              <a:t>Kempf</a:t>
            </a:r>
            <a:r>
              <a:rPr lang="fr-FR" sz="800" dirty="0">
                <a:latin typeface="Calibri Light" panose="020F0302020204030204" pitchFamily="34" charset="0"/>
              </a:rPr>
              <a:t>, Mme </a:t>
            </a:r>
            <a:r>
              <a:rPr lang="fr-FR" sz="800" dirty="0" err="1">
                <a:latin typeface="Calibri Light" panose="020F0302020204030204" pitchFamily="34" charset="0"/>
              </a:rPr>
              <a:t>Holecska</a:t>
            </a:r>
            <a:r>
              <a:rPr lang="fr-FR" sz="800" dirty="0">
                <a:latin typeface="Calibri Light" panose="020F0302020204030204" pitchFamily="34" charset="0"/>
              </a:rPr>
              <a:t> (Angers) ; Dr </a:t>
            </a:r>
            <a:r>
              <a:rPr lang="fr-FR" sz="800" dirty="0" err="1">
                <a:latin typeface="Calibri Light" panose="020F0302020204030204" pitchFamily="34" charset="0"/>
              </a:rPr>
              <a:t>Garandeau</a:t>
            </a:r>
            <a:r>
              <a:rPr lang="fr-FR" sz="800" dirty="0">
                <a:latin typeface="Calibri Light" panose="020F0302020204030204" pitchFamily="34" charset="0"/>
              </a:rPr>
              <a:t> (Angoulême) ; M. Billion, Mme </a:t>
            </a:r>
            <a:r>
              <a:rPr lang="fr-FR" sz="800" dirty="0" err="1">
                <a:latin typeface="Calibri Light" panose="020F0302020204030204" pitchFamily="34" charset="0"/>
              </a:rPr>
              <a:t>Evers</a:t>
            </a:r>
            <a:r>
              <a:rPr lang="fr-FR" sz="800" dirty="0">
                <a:latin typeface="Calibri Light" panose="020F0302020204030204" pitchFamily="34" charset="0"/>
              </a:rPr>
              <a:t> (Annonay) ; Dr </a:t>
            </a:r>
            <a:r>
              <a:rPr lang="fr-FR" sz="800" dirty="0" err="1">
                <a:latin typeface="Calibri Light" panose="020F0302020204030204" pitchFamily="34" charset="0"/>
              </a:rPr>
              <a:t>Claudinon-Courpon</a:t>
            </a:r>
            <a:r>
              <a:rPr lang="fr-FR" sz="800" dirty="0">
                <a:latin typeface="Calibri Light" panose="020F0302020204030204" pitchFamily="34" charset="0"/>
              </a:rPr>
              <a:t> (Argenteuil) ; Pr </a:t>
            </a:r>
            <a:r>
              <a:rPr lang="fr-FR" sz="800" dirty="0" err="1">
                <a:latin typeface="Calibri Light" panose="020F0302020204030204" pitchFamily="34" charset="0"/>
              </a:rPr>
              <a:t>Gressier</a:t>
            </a:r>
            <a:r>
              <a:rPr lang="fr-FR" sz="800" dirty="0">
                <a:latin typeface="Calibri Light" panose="020F0302020204030204" pitchFamily="34" charset="0"/>
              </a:rPr>
              <a:t>, Dr Delahaye, Dr </a:t>
            </a:r>
            <a:r>
              <a:rPr lang="fr-FR" sz="800" dirty="0" err="1">
                <a:latin typeface="Calibri Light" panose="020F0302020204030204" pitchFamily="34" charset="0"/>
              </a:rPr>
              <a:t>Hochart</a:t>
            </a:r>
            <a:r>
              <a:rPr lang="fr-FR" sz="800" dirty="0">
                <a:latin typeface="Calibri Light" panose="020F0302020204030204" pitchFamily="34" charset="0"/>
              </a:rPr>
              <a:t> (Armentières) ; Dr </a:t>
            </a:r>
            <a:r>
              <a:rPr lang="fr-FR" sz="800" dirty="0" err="1">
                <a:latin typeface="Calibri Light" panose="020F0302020204030204" pitchFamily="34" charset="0"/>
              </a:rPr>
              <a:t>Noulard</a:t>
            </a:r>
            <a:r>
              <a:rPr lang="fr-FR" sz="800" dirty="0">
                <a:latin typeface="Calibri Light" panose="020F0302020204030204" pitchFamily="34" charset="0"/>
              </a:rPr>
              <a:t> (Arras) ; Dr </a:t>
            </a:r>
            <a:r>
              <a:rPr lang="fr-FR" sz="800" dirty="0" err="1">
                <a:latin typeface="Calibri Light" panose="020F0302020204030204" pitchFamily="34" charset="0"/>
              </a:rPr>
              <a:t>Pierrejean</a:t>
            </a:r>
            <a:r>
              <a:rPr lang="fr-FR" sz="800" dirty="0">
                <a:latin typeface="Calibri Light" panose="020F0302020204030204" pitchFamily="34" charset="0"/>
              </a:rPr>
              <a:t> (Auch) ; Dr </a:t>
            </a:r>
            <a:r>
              <a:rPr lang="fr-FR" sz="800" dirty="0" err="1">
                <a:latin typeface="Calibri Light" panose="020F0302020204030204" pitchFamily="34" charset="0"/>
              </a:rPr>
              <a:t>Porcheret</a:t>
            </a:r>
            <a:r>
              <a:rPr lang="fr-FR" sz="800" dirty="0">
                <a:latin typeface="Calibri Light" panose="020F0302020204030204" pitchFamily="34" charset="0"/>
              </a:rPr>
              <a:t> (Aulnay-sous-Bois) ; Dr Kuentz, Dr </a:t>
            </a:r>
            <a:r>
              <a:rPr lang="fr-FR" sz="800" dirty="0" err="1">
                <a:latin typeface="Calibri Light" panose="020F0302020204030204" pitchFamily="34" charset="0"/>
              </a:rPr>
              <a:t>Tran</a:t>
            </a:r>
            <a:r>
              <a:rPr lang="fr-FR" sz="800" dirty="0">
                <a:latin typeface="Calibri Light" panose="020F0302020204030204" pitchFamily="34" charset="0"/>
              </a:rPr>
              <a:t> (Aurillac) ; Dr Honoré-</a:t>
            </a:r>
            <a:r>
              <a:rPr lang="fr-FR" sz="800" dirty="0" err="1">
                <a:latin typeface="Calibri Light" panose="020F0302020204030204" pitchFamily="34" charset="0"/>
              </a:rPr>
              <a:t>Bouakline</a:t>
            </a:r>
            <a:r>
              <a:rPr lang="fr-FR" sz="800" dirty="0">
                <a:latin typeface="Calibri Light" panose="020F0302020204030204" pitchFamily="34" charset="0"/>
              </a:rPr>
              <a:t> (Auxerre) ; Dr de </a:t>
            </a:r>
            <a:r>
              <a:rPr lang="fr-FR" sz="800" dirty="0" err="1">
                <a:latin typeface="Calibri Light" panose="020F0302020204030204" pitchFamily="34" charset="0"/>
              </a:rPr>
              <a:t>Barbentane</a:t>
            </a:r>
            <a:r>
              <a:rPr lang="fr-FR" sz="800" dirty="0">
                <a:latin typeface="Calibri Light" panose="020F0302020204030204" pitchFamily="34" charset="0"/>
              </a:rPr>
              <a:t> (Avignon) ; Dr </a:t>
            </a:r>
            <a:r>
              <a:rPr lang="fr-FR" sz="800" dirty="0" err="1">
                <a:latin typeface="Calibri Light" panose="020F0302020204030204" pitchFamily="34" charset="0"/>
              </a:rPr>
              <a:t>Mignot</a:t>
            </a:r>
            <a:r>
              <a:rPr lang="fr-FR" sz="800" dirty="0">
                <a:latin typeface="Calibri Light" panose="020F0302020204030204" pitchFamily="34" charset="0"/>
              </a:rPr>
              <a:t> (Avranches) ; Dr Bouc Boucher (Bagnols/Cèze) ; Dr </a:t>
            </a:r>
            <a:r>
              <a:rPr lang="fr-FR" sz="800" dirty="0" err="1">
                <a:latin typeface="Calibri Light" panose="020F0302020204030204" pitchFamily="34" charset="0"/>
              </a:rPr>
              <a:t>Dolfi</a:t>
            </a:r>
            <a:r>
              <a:rPr lang="fr-FR" sz="800" dirty="0">
                <a:latin typeface="Calibri Light" panose="020F0302020204030204" pitchFamily="34" charset="0"/>
              </a:rPr>
              <a:t> </a:t>
            </a:r>
            <a:r>
              <a:rPr lang="fr-FR" sz="800" dirty="0" err="1">
                <a:latin typeface="Calibri Light" panose="020F0302020204030204" pitchFamily="34" charset="0"/>
              </a:rPr>
              <a:t>Fiette</a:t>
            </a:r>
            <a:r>
              <a:rPr lang="fr-FR" sz="800" dirty="0">
                <a:latin typeface="Calibri Light" panose="020F0302020204030204" pitchFamily="34" charset="0"/>
              </a:rPr>
              <a:t> (Bastia) ; Mme </a:t>
            </a:r>
            <a:r>
              <a:rPr lang="fr-FR" sz="800" dirty="0" err="1">
                <a:latin typeface="Calibri Light" panose="020F0302020204030204" pitchFamily="34" charset="0"/>
              </a:rPr>
              <a:t>Heusse</a:t>
            </a:r>
            <a:r>
              <a:rPr lang="fr-FR" sz="800" dirty="0">
                <a:latin typeface="Calibri Light" panose="020F0302020204030204" pitchFamily="34" charset="0"/>
              </a:rPr>
              <a:t>, Mme Carre-</a:t>
            </a:r>
            <a:r>
              <a:rPr lang="fr-FR" sz="800" dirty="0" err="1">
                <a:latin typeface="Calibri Light" panose="020F0302020204030204" pitchFamily="34" charset="0"/>
              </a:rPr>
              <a:t>Cavelier</a:t>
            </a:r>
            <a:r>
              <a:rPr lang="fr-FR" sz="800" dirty="0">
                <a:latin typeface="Calibri Light" panose="020F0302020204030204" pitchFamily="34" charset="0"/>
              </a:rPr>
              <a:t> (Bayeux) ; Dr Jaouen (Bayonne) ; M. </a:t>
            </a:r>
            <a:r>
              <a:rPr lang="fr-FR" sz="800" dirty="0" err="1">
                <a:latin typeface="Calibri Light" panose="020F0302020204030204" pitchFamily="34" charset="0"/>
              </a:rPr>
              <a:t>Thore</a:t>
            </a:r>
            <a:r>
              <a:rPr lang="fr-FR" sz="800" dirty="0">
                <a:latin typeface="Calibri Light" panose="020F0302020204030204" pitchFamily="34" charset="0"/>
              </a:rPr>
              <a:t> (Beaune) ; Mme Garnier (Belfort) ; Pr </a:t>
            </a:r>
            <a:r>
              <a:rPr lang="fr-FR" sz="800" dirty="0" err="1">
                <a:latin typeface="Calibri Light" panose="020F0302020204030204" pitchFamily="34" charset="0"/>
              </a:rPr>
              <a:t>Plésiat</a:t>
            </a:r>
            <a:r>
              <a:rPr lang="fr-FR" sz="800" dirty="0">
                <a:latin typeface="Calibri Light" panose="020F0302020204030204" pitchFamily="34" charset="0"/>
              </a:rPr>
              <a:t>, Mme </a:t>
            </a:r>
            <a:r>
              <a:rPr lang="fr-FR" sz="800" dirty="0" err="1">
                <a:latin typeface="Calibri Light" panose="020F0302020204030204" pitchFamily="34" charset="0"/>
              </a:rPr>
              <a:t>Patry</a:t>
            </a:r>
            <a:r>
              <a:rPr lang="fr-FR" sz="800" dirty="0">
                <a:latin typeface="Calibri Light" panose="020F0302020204030204" pitchFamily="34" charset="0"/>
              </a:rPr>
              <a:t> (Besançon) ; Dr Descamps (Béthune) ; Dr </a:t>
            </a:r>
            <a:r>
              <a:rPr lang="fr-FR" sz="800" dirty="0" err="1">
                <a:latin typeface="Calibri Light" panose="020F0302020204030204" pitchFamily="34" charset="0"/>
              </a:rPr>
              <a:t>Barazer</a:t>
            </a:r>
            <a:r>
              <a:rPr lang="fr-FR" sz="800" dirty="0">
                <a:latin typeface="Calibri Light" panose="020F0302020204030204" pitchFamily="34" charset="0"/>
              </a:rPr>
              <a:t>, Dr Dao-</a:t>
            </a:r>
            <a:r>
              <a:rPr lang="fr-FR" sz="800" dirty="0" err="1">
                <a:latin typeface="Calibri Light" panose="020F0302020204030204" pitchFamily="34" charset="0"/>
              </a:rPr>
              <a:t>Dubremetz</a:t>
            </a:r>
            <a:r>
              <a:rPr lang="fr-FR" sz="800" dirty="0">
                <a:latin typeface="Calibri Light" panose="020F0302020204030204" pitchFamily="34" charset="0"/>
              </a:rPr>
              <a:t> (Béziers) ; Dr </a:t>
            </a:r>
            <a:r>
              <a:rPr lang="fr-FR" sz="800" dirty="0" err="1">
                <a:latin typeface="Calibri Light" panose="020F0302020204030204" pitchFamily="34" charset="0"/>
              </a:rPr>
              <a:t>Hombrouck-Alet</a:t>
            </a:r>
            <a:r>
              <a:rPr lang="fr-FR" sz="800" dirty="0">
                <a:latin typeface="Calibri Light" panose="020F0302020204030204" pitchFamily="34" charset="0"/>
              </a:rPr>
              <a:t> (Blois) ; Dr </a:t>
            </a:r>
            <a:r>
              <a:rPr lang="fr-FR" sz="800" dirty="0" err="1">
                <a:latin typeface="Calibri Light" panose="020F0302020204030204" pitchFamily="34" charset="0"/>
              </a:rPr>
              <a:t>Jauréguy</a:t>
            </a:r>
            <a:r>
              <a:rPr lang="fr-FR" sz="800" dirty="0">
                <a:latin typeface="Calibri Light" panose="020F0302020204030204" pitchFamily="34" charset="0"/>
              </a:rPr>
              <a:t> (Bobigny) ; Dr </a:t>
            </a:r>
            <a:r>
              <a:rPr lang="fr-FR" sz="800" dirty="0" err="1">
                <a:latin typeface="Calibri Light" panose="020F0302020204030204" pitchFamily="34" charset="0"/>
              </a:rPr>
              <a:t>Poilane</a:t>
            </a:r>
            <a:r>
              <a:rPr lang="fr-FR" sz="800" dirty="0">
                <a:latin typeface="Calibri Light" panose="020F0302020204030204" pitchFamily="34" charset="0"/>
              </a:rPr>
              <a:t> (Bondy) ; Pr </a:t>
            </a:r>
            <a:r>
              <a:rPr lang="fr-FR" sz="800" dirty="0" err="1">
                <a:latin typeface="Calibri Light" panose="020F0302020204030204" pitchFamily="34" charset="0"/>
              </a:rPr>
              <a:t>Lehours</a:t>
            </a:r>
            <a:r>
              <a:rPr lang="fr-FR" sz="800" dirty="0">
                <a:latin typeface="Calibri Light" panose="020F0302020204030204" pitchFamily="34" charset="0"/>
              </a:rPr>
              <a:t> (Hôpital des Enfants et Groupe Pellegrin, Bordeaux) ; Dr Gaillard, Dr Heym, Dr Roux (Boulogne-Billancourt) ; M. Paul (Boulogne-sur-Mer) ; Mme Verdier, Dr Michel-</a:t>
            </a:r>
            <a:r>
              <a:rPr lang="fr-FR" sz="800" dirty="0" err="1">
                <a:latin typeface="Calibri Light" panose="020F0302020204030204" pitchFamily="34" charset="0"/>
              </a:rPr>
              <a:t>Treil</a:t>
            </a:r>
            <a:r>
              <a:rPr lang="fr-FR" sz="800" dirty="0">
                <a:latin typeface="Calibri Light" panose="020F0302020204030204" pitchFamily="34" charset="0"/>
              </a:rPr>
              <a:t> (Bourg-en-Bresse) ; Dr Bachelier (Bourges) ; Dr </a:t>
            </a:r>
            <a:r>
              <a:rPr lang="fr-FR" sz="800" dirty="0" err="1">
                <a:latin typeface="Calibri Light" panose="020F0302020204030204" pitchFamily="34" charset="0"/>
              </a:rPr>
              <a:t>Tellini</a:t>
            </a:r>
            <a:r>
              <a:rPr lang="fr-FR" sz="800" dirty="0">
                <a:latin typeface="Calibri Light" panose="020F0302020204030204" pitchFamily="34" charset="0"/>
              </a:rPr>
              <a:t>, Mme </a:t>
            </a:r>
            <a:r>
              <a:rPr lang="fr-FR" sz="800" dirty="0" err="1">
                <a:latin typeface="Calibri Light" panose="020F0302020204030204" pitchFamily="34" charset="0"/>
              </a:rPr>
              <a:t>Doat</a:t>
            </a:r>
            <a:r>
              <a:rPr lang="fr-FR" sz="800" dirty="0">
                <a:latin typeface="Calibri Light" panose="020F0302020204030204" pitchFamily="34" charset="0"/>
              </a:rPr>
              <a:t>, Mme </a:t>
            </a:r>
            <a:r>
              <a:rPr lang="fr-FR" sz="800" dirty="0" err="1">
                <a:latin typeface="Calibri Light" panose="020F0302020204030204" pitchFamily="34" charset="0"/>
              </a:rPr>
              <a:t>Roubille</a:t>
            </a:r>
            <a:r>
              <a:rPr lang="fr-FR" sz="800" dirty="0">
                <a:latin typeface="Calibri Light" panose="020F0302020204030204" pitchFamily="34" charset="0"/>
              </a:rPr>
              <a:t> (Bourgoin-Jallieu) ; Dr </a:t>
            </a:r>
            <a:r>
              <a:rPr lang="fr-FR" sz="800" dirty="0" err="1">
                <a:latin typeface="Calibri Light" panose="020F0302020204030204" pitchFamily="34" charset="0"/>
              </a:rPr>
              <a:t>Tandé</a:t>
            </a:r>
            <a:r>
              <a:rPr lang="fr-FR" sz="800" dirty="0">
                <a:latin typeface="Calibri Light" panose="020F0302020204030204" pitchFamily="34" charset="0"/>
              </a:rPr>
              <a:t> (Augustin-Morvan, Brest) ; Dr </a:t>
            </a:r>
            <a:r>
              <a:rPr lang="fr-FR" sz="800" dirty="0" err="1">
                <a:latin typeface="Calibri Light" panose="020F0302020204030204" pitchFamily="34" charset="0"/>
              </a:rPr>
              <a:t>Gauduchon</a:t>
            </a:r>
            <a:r>
              <a:rPr lang="fr-FR" sz="800" dirty="0">
                <a:latin typeface="Calibri Light" panose="020F0302020204030204" pitchFamily="34" charset="0"/>
              </a:rPr>
              <a:t> (Briançon) ; Dr </a:t>
            </a:r>
            <a:r>
              <a:rPr lang="fr-FR" sz="800" dirty="0" err="1">
                <a:latin typeface="Calibri Light" panose="020F0302020204030204" pitchFamily="34" charset="0"/>
              </a:rPr>
              <a:t>Sommabère</a:t>
            </a:r>
            <a:r>
              <a:rPr lang="fr-FR" sz="800" dirty="0">
                <a:latin typeface="Calibri Light" panose="020F0302020204030204" pitchFamily="34" charset="0"/>
              </a:rPr>
              <a:t> (Brive-la-Gaillarde) ; Dr Garcia Sanchez, Dr </a:t>
            </a:r>
            <a:r>
              <a:rPr lang="fr-FR" sz="800" dirty="0" err="1">
                <a:latin typeface="Calibri Light" panose="020F0302020204030204" pitchFamily="34" charset="0"/>
              </a:rPr>
              <a:t>Bandin</a:t>
            </a:r>
            <a:r>
              <a:rPr lang="fr-FR" sz="800" dirty="0">
                <a:latin typeface="Calibri Light" panose="020F0302020204030204" pitchFamily="34" charset="0"/>
              </a:rPr>
              <a:t> (Bry/Marne) ; Dr Fines-Guyon, Pr </a:t>
            </a:r>
            <a:r>
              <a:rPr lang="fr-FR" sz="800" dirty="0" err="1">
                <a:latin typeface="Calibri Light" panose="020F0302020204030204" pitchFamily="34" charset="0"/>
              </a:rPr>
              <a:t>Join</a:t>
            </a:r>
            <a:r>
              <a:rPr lang="fr-FR" sz="800" dirty="0">
                <a:latin typeface="Calibri Light" panose="020F0302020204030204" pitchFamily="34" charset="0"/>
              </a:rPr>
              <a:t>-Lambert (Caen) ; Dr Ben Hadj Yahia, Dr Delesalle, Dr </a:t>
            </a:r>
            <a:r>
              <a:rPr lang="fr-FR" sz="800" dirty="0" err="1">
                <a:latin typeface="Calibri Light" panose="020F0302020204030204" pitchFamily="34" charset="0"/>
              </a:rPr>
              <a:t>Descombes</a:t>
            </a:r>
            <a:r>
              <a:rPr lang="fr-FR" sz="800" dirty="0">
                <a:latin typeface="Calibri Light" panose="020F0302020204030204" pitchFamily="34" charset="0"/>
              </a:rPr>
              <a:t> (Calais) ; Dr </a:t>
            </a:r>
            <a:r>
              <a:rPr lang="fr-FR" sz="800" dirty="0" err="1">
                <a:latin typeface="Calibri Light" panose="020F0302020204030204" pitchFamily="34" charset="0"/>
              </a:rPr>
              <a:t>Tiry-Lescut</a:t>
            </a:r>
            <a:r>
              <a:rPr lang="fr-FR" sz="800" dirty="0">
                <a:latin typeface="Calibri Light" panose="020F0302020204030204" pitchFamily="34" charset="0"/>
              </a:rPr>
              <a:t>, Dr </a:t>
            </a:r>
            <a:r>
              <a:rPr lang="fr-FR" sz="800" dirty="0" err="1">
                <a:latin typeface="Calibri Light" panose="020F0302020204030204" pitchFamily="34" charset="0"/>
              </a:rPr>
              <a:t>Dumoulard</a:t>
            </a:r>
            <a:r>
              <a:rPr lang="fr-FR" sz="800" dirty="0">
                <a:latin typeface="Calibri Light" panose="020F0302020204030204" pitchFamily="34" charset="0"/>
              </a:rPr>
              <a:t> (Cambrai) ; Dr Lotte (Cannes) ; Dr </a:t>
            </a:r>
            <a:r>
              <a:rPr lang="fr-FR" sz="800" dirty="0" err="1">
                <a:latin typeface="Calibri Light" panose="020F0302020204030204" pitchFamily="34" charset="0"/>
              </a:rPr>
              <a:t>Bertrou</a:t>
            </a:r>
            <a:r>
              <a:rPr lang="fr-FR" sz="800" dirty="0">
                <a:latin typeface="Calibri Light" panose="020F0302020204030204" pitchFamily="34" charset="0"/>
              </a:rPr>
              <a:t> (Carcassonne) ; Dr </a:t>
            </a:r>
            <a:r>
              <a:rPr lang="fr-FR" sz="800" dirty="0" err="1">
                <a:latin typeface="Calibri Light" panose="020F0302020204030204" pitchFamily="34" charset="0"/>
              </a:rPr>
              <a:t>Bergon</a:t>
            </a:r>
            <a:r>
              <a:rPr lang="fr-FR" sz="800" dirty="0">
                <a:latin typeface="Calibri Light" panose="020F0302020204030204" pitchFamily="34" charset="0"/>
              </a:rPr>
              <a:t> (Castres) ; Mme </a:t>
            </a:r>
            <a:r>
              <a:rPr lang="fr-FR" sz="800" dirty="0" err="1">
                <a:latin typeface="Calibri Light" panose="020F0302020204030204" pitchFamily="34" charset="0"/>
              </a:rPr>
              <a:t>Ogier-Desserrey</a:t>
            </a:r>
            <a:r>
              <a:rPr lang="fr-FR" sz="800" dirty="0">
                <a:latin typeface="Calibri Light" panose="020F0302020204030204" pitchFamily="34" charset="0"/>
              </a:rPr>
              <a:t> (Chalon/Saône) ; Dr </a:t>
            </a:r>
            <a:r>
              <a:rPr lang="fr-FR" sz="800" dirty="0" err="1">
                <a:latin typeface="Calibri Light" panose="020F0302020204030204" pitchFamily="34" charset="0"/>
              </a:rPr>
              <a:t>Levast</a:t>
            </a:r>
            <a:r>
              <a:rPr lang="fr-FR" sz="800" dirty="0">
                <a:latin typeface="Calibri Light" panose="020F0302020204030204" pitchFamily="34" charset="0"/>
              </a:rPr>
              <a:t>, Dr Sabot (Chambéry) ; Mme Prieur, Mme </a:t>
            </a:r>
            <a:r>
              <a:rPr lang="fr-FR" sz="800" dirty="0" err="1">
                <a:latin typeface="Calibri Light" panose="020F0302020204030204" pitchFamily="34" charset="0"/>
              </a:rPr>
              <a:t>Montis</a:t>
            </a:r>
            <a:r>
              <a:rPr lang="fr-FR" sz="800" dirty="0">
                <a:latin typeface="Calibri Light" panose="020F0302020204030204" pitchFamily="34" charset="0"/>
              </a:rPr>
              <a:t> (Charleville-Mézières) ; Dr </a:t>
            </a:r>
            <a:r>
              <a:rPr lang="fr-FR" sz="800" dirty="0" err="1">
                <a:latin typeface="Calibri Light" panose="020F0302020204030204" pitchFamily="34" charset="0"/>
              </a:rPr>
              <a:t>Thellier</a:t>
            </a:r>
            <a:r>
              <a:rPr lang="fr-FR" sz="800" dirty="0">
                <a:latin typeface="Calibri Light" panose="020F0302020204030204" pitchFamily="34" charset="0"/>
              </a:rPr>
              <a:t> (Château-Thierry) ; Dr </a:t>
            </a:r>
            <a:r>
              <a:rPr lang="fr-FR" sz="800" dirty="0" err="1">
                <a:latin typeface="Calibri Light" panose="020F0302020204030204" pitchFamily="34" charset="0"/>
              </a:rPr>
              <a:t>Terzo</a:t>
            </a:r>
            <a:r>
              <a:rPr lang="fr-FR" sz="800" dirty="0">
                <a:latin typeface="Calibri Light" panose="020F0302020204030204" pitchFamily="34" charset="0"/>
              </a:rPr>
              <a:t>, Dr </a:t>
            </a:r>
            <a:r>
              <a:rPr lang="fr-FR" sz="800" dirty="0" err="1">
                <a:latin typeface="Calibri Light" panose="020F0302020204030204" pitchFamily="34" charset="0"/>
              </a:rPr>
              <a:t>Enache</a:t>
            </a:r>
            <a:r>
              <a:rPr lang="fr-FR" sz="800" dirty="0">
                <a:latin typeface="Calibri Light" panose="020F0302020204030204" pitchFamily="34" charset="0"/>
              </a:rPr>
              <a:t>, Mme Hubert (Chaumont) ; Dr Jehan (Cherbourg) ; Dr </a:t>
            </a:r>
            <a:r>
              <a:rPr lang="fr-FR" sz="800" dirty="0" err="1">
                <a:latin typeface="Calibri Light" panose="020F0302020204030204" pitchFamily="34" charset="0"/>
              </a:rPr>
              <a:t>Touroult-Jupin</a:t>
            </a:r>
            <a:r>
              <a:rPr lang="fr-FR" sz="800" dirty="0">
                <a:latin typeface="Calibri Light" panose="020F0302020204030204" pitchFamily="34" charset="0"/>
              </a:rPr>
              <a:t> (Cholet) ; Dr Bourgeois-</a:t>
            </a:r>
            <a:r>
              <a:rPr lang="fr-FR" sz="800" dirty="0" err="1">
                <a:latin typeface="Calibri Light" panose="020F0302020204030204" pitchFamily="34" charset="0"/>
              </a:rPr>
              <a:t>Nicolaos</a:t>
            </a:r>
            <a:r>
              <a:rPr lang="fr-FR" sz="800" dirty="0">
                <a:latin typeface="Calibri Light" panose="020F0302020204030204" pitchFamily="34" charset="0"/>
              </a:rPr>
              <a:t>, Dr </a:t>
            </a:r>
            <a:r>
              <a:rPr lang="fr-FR" sz="800" dirty="0" err="1">
                <a:latin typeface="Calibri Light" panose="020F0302020204030204" pitchFamily="34" charset="0"/>
              </a:rPr>
              <a:t>Evrevin</a:t>
            </a:r>
            <a:r>
              <a:rPr lang="fr-FR" sz="800" dirty="0">
                <a:latin typeface="Calibri Light" panose="020F0302020204030204" pitchFamily="34" charset="0"/>
              </a:rPr>
              <a:t> (Clamart) ; Pr </a:t>
            </a:r>
            <a:r>
              <a:rPr lang="fr-FR" sz="800" dirty="0" err="1">
                <a:latin typeface="Calibri Light" panose="020F0302020204030204" pitchFamily="34" charset="0"/>
              </a:rPr>
              <a:t>Sirot</a:t>
            </a:r>
            <a:r>
              <a:rPr lang="fr-FR" sz="800" dirty="0">
                <a:latin typeface="Calibri Light" panose="020F0302020204030204" pitchFamily="34" charset="0"/>
              </a:rPr>
              <a:t>, Dr </a:t>
            </a:r>
            <a:r>
              <a:rPr lang="fr-FR" sz="800" dirty="0" err="1">
                <a:latin typeface="Calibri Light" panose="020F0302020204030204" pitchFamily="34" charset="0"/>
              </a:rPr>
              <a:t>Romaszko</a:t>
            </a:r>
            <a:r>
              <a:rPr lang="fr-FR" sz="800" dirty="0">
                <a:latin typeface="Calibri Light" panose="020F0302020204030204" pitchFamily="34" charset="0"/>
              </a:rPr>
              <a:t>, Dr Gibold (Clermont-Ferrand) ; Dr Bert (Clichy) ; Dr </a:t>
            </a:r>
            <a:r>
              <a:rPr lang="fr-FR" sz="800" dirty="0" err="1">
                <a:latin typeface="Calibri Light" panose="020F0302020204030204" pitchFamily="34" charset="0"/>
              </a:rPr>
              <a:t>Barnaud</a:t>
            </a:r>
            <a:r>
              <a:rPr lang="fr-FR" sz="800" dirty="0">
                <a:latin typeface="Calibri Light" panose="020F0302020204030204" pitchFamily="34" charset="0"/>
              </a:rPr>
              <a:t> (Colombes) ; Dr </a:t>
            </a:r>
            <a:r>
              <a:rPr lang="fr-FR" sz="800" dirty="0" err="1">
                <a:latin typeface="Calibri Light" panose="020F0302020204030204" pitchFamily="34" charset="0"/>
              </a:rPr>
              <a:t>Emond</a:t>
            </a:r>
            <a:r>
              <a:rPr lang="fr-FR" sz="800" dirty="0">
                <a:latin typeface="Calibri Light" panose="020F0302020204030204" pitchFamily="34" charset="0"/>
              </a:rPr>
              <a:t> (Compiègne) ; M. </a:t>
            </a:r>
            <a:r>
              <a:rPr lang="fr-FR" sz="800" dirty="0" err="1">
                <a:latin typeface="Calibri Light" panose="020F0302020204030204" pitchFamily="34" charset="0"/>
              </a:rPr>
              <a:t>Sifaoui</a:t>
            </a:r>
            <a:r>
              <a:rPr lang="fr-FR" sz="800" dirty="0">
                <a:latin typeface="Calibri Light" panose="020F0302020204030204" pitchFamily="34" charset="0"/>
              </a:rPr>
              <a:t> (Contamine/Arve) ; Dr </a:t>
            </a:r>
            <a:r>
              <a:rPr lang="fr-FR" sz="800" dirty="0" err="1">
                <a:latin typeface="Calibri Light" panose="020F0302020204030204" pitchFamily="34" charset="0"/>
              </a:rPr>
              <a:t>Kubab</a:t>
            </a:r>
            <a:r>
              <a:rPr lang="fr-FR" sz="800" dirty="0">
                <a:latin typeface="Calibri Light" panose="020F0302020204030204" pitchFamily="34" charset="0"/>
              </a:rPr>
              <a:t> (Corbeil-Essonnes) ; Dr </a:t>
            </a:r>
            <a:r>
              <a:rPr lang="fr-FR" sz="800" dirty="0" err="1">
                <a:latin typeface="Calibri Light" panose="020F0302020204030204" pitchFamily="34" charset="0"/>
              </a:rPr>
              <a:t>Tsouria</a:t>
            </a:r>
            <a:r>
              <a:rPr lang="fr-FR" sz="800" dirty="0">
                <a:latin typeface="Calibri Light" panose="020F0302020204030204" pitchFamily="34" charset="0"/>
              </a:rPr>
              <a:t> (Coulommiers) ; Mme Brocard (Creil) ; Dr </a:t>
            </a:r>
            <a:r>
              <a:rPr lang="fr-FR" sz="800" dirty="0" err="1">
                <a:latin typeface="Calibri Light" panose="020F0302020204030204" pitchFamily="34" charset="0"/>
              </a:rPr>
              <a:t>Nebbad</a:t>
            </a:r>
            <a:r>
              <a:rPr lang="fr-FR" sz="800" dirty="0">
                <a:latin typeface="Calibri Light" panose="020F0302020204030204" pitchFamily="34" charset="0"/>
              </a:rPr>
              <a:t>, Dr </a:t>
            </a:r>
            <a:r>
              <a:rPr lang="fr-FR" sz="800" dirty="0" err="1">
                <a:latin typeface="Calibri Light" panose="020F0302020204030204" pitchFamily="34" charset="0"/>
              </a:rPr>
              <a:t>Decousser</a:t>
            </a:r>
            <a:r>
              <a:rPr lang="fr-FR" sz="800" dirty="0">
                <a:latin typeface="Calibri Light" panose="020F0302020204030204" pitchFamily="34" charset="0"/>
              </a:rPr>
              <a:t>, M. Minaret (Henri Mondor, Créteil) ; Dr </a:t>
            </a:r>
            <a:r>
              <a:rPr lang="fr-FR" sz="800" dirty="0" err="1">
                <a:latin typeface="Calibri Light" panose="020F0302020204030204" pitchFamily="34" charset="0"/>
              </a:rPr>
              <a:t>Aberrane</a:t>
            </a:r>
            <a:r>
              <a:rPr lang="fr-FR" sz="800" dirty="0">
                <a:latin typeface="Calibri Light" panose="020F0302020204030204" pitchFamily="34" charset="0"/>
              </a:rPr>
              <a:t> (Intercommunal, Créteil) ; Dr </a:t>
            </a:r>
            <a:r>
              <a:rPr lang="fr-FR" sz="800" dirty="0" err="1">
                <a:latin typeface="Calibri Light" panose="020F0302020204030204" pitchFamily="34" charset="0"/>
              </a:rPr>
              <a:t>Chrisment</a:t>
            </a:r>
            <a:r>
              <a:rPr lang="fr-FR" sz="800" dirty="0">
                <a:latin typeface="Calibri Light" panose="020F0302020204030204" pitchFamily="34" charset="0"/>
              </a:rPr>
              <a:t>-Arnaud (Dax) ; Dr </a:t>
            </a:r>
            <a:r>
              <a:rPr lang="fr-FR" sz="800" dirty="0" err="1">
                <a:latin typeface="Calibri Light" panose="020F0302020204030204" pitchFamily="34" charset="0"/>
              </a:rPr>
              <a:t>Chanay</a:t>
            </a:r>
            <a:r>
              <a:rPr lang="fr-FR" sz="800" dirty="0">
                <a:latin typeface="Calibri Light" panose="020F0302020204030204" pitchFamily="34" charset="0"/>
              </a:rPr>
              <a:t>, Mme Vermée (Decize) ; Dr Blondel, Dr </a:t>
            </a:r>
            <a:r>
              <a:rPr lang="fr-FR" sz="800" dirty="0" err="1">
                <a:latin typeface="Calibri Light" panose="020F0302020204030204" pitchFamily="34" charset="0"/>
              </a:rPr>
              <a:t>Flévin</a:t>
            </a:r>
            <a:r>
              <a:rPr lang="fr-FR" sz="800" dirty="0">
                <a:latin typeface="Calibri Light" panose="020F0302020204030204" pitchFamily="34" charset="0"/>
              </a:rPr>
              <a:t> (Dieppe) ; Dr </a:t>
            </a:r>
            <a:r>
              <a:rPr lang="fr-FR" sz="800" dirty="0" err="1">
                <a:latin typeface="Calibri Light" panose="020F0302020204030204" pitchFamily="34" charset="0"/>
              </a:rPr>
              <a:t>Bador</a:t>
            </a:r>
            <a:r>
              <a:rPr lang="fr-FR" sz="800" dirty="0">
                <a:latin typeface="Calibri Light" panose="020F0302020204030204" pitchFamily="34" charset="0"/>
              </a:rPr>
              <a:t> (Dijon) ; Mme </a:t>
            </a:r>
            <a:r>
              <a:rPr lang="fr-FR" sz="800" dirty="0" err="1">
                <a:latin typeface="Calibri Light" panose="020F0302020204030204" pitchFamily="34" charset="0"/>
              </a:rPr>
              <a:t>Petitboulanger</a:t>
            </a:r>
            <a:r>
              <a:rPr lang="fr-FR" sz="800" dirty="0">
                <a:latin typeface="Calibri Light" panose="020F0302020204030204" pitchFamily="34" charset="0"/>
              </a:rPr>
              <a:t>-Peyrard (Dôle) ; Dr </a:t>
            </a:r>
            <a:r>
              <a:rPr lang="fr-FR" sz="800" dirty="0" err="1">
                <a:latin typeface="Calibri Light" panose="020F0302020204030204" pitchFamily="34" charset="0"/>
              </a:rPr>
              <a:t>Hendricx</a:t>
            </a:r>
            <a:r>
              <a:rPr lang="fr-FR" sz="800" dirty="0">
                <a:latin typeface="Calibri Light" panose="020F0302020204030204" pitchFamily="34" charset="0"/>
              </a:rPr>
              <a:t> (Douai) ; Dr </a:t>
            </a:r>
            <a:r>
              <a:rPr lang="fr-FR" sz="800" dirty="0" err="1">
                <a:latin typeface="Calibri Light" panose="020F0302020204030204" pitchFamily="34" charset="0"/>
              </a:rPr>
              <a:t>Lepainteur</a:t>
            </a:r>
            <a:r>
              <a:rPr lang="fr-FR" sz="800" dirty="0">
                <a:latin typeface="Calibri Light" panose="020F0302020204030204" pitchFamily="34" charset="0"/>
              </a:rPr>
              <a:t>, Dr </a:t>
            </a:r>
            <a:r>
              <a:rPr lang="fr-FR" sz="800" dirty="0" err="1">
                <a:latin typeface="Calibri Light" panose="020F0302020204030204" pitchFamily="34" charset="0"/>
              </a:rPr>
              <a:t>Emirian</a:t>
            </a:r>
            <a:r>
              <a:rPr lang="fr-FR" sz="800" dirty="0">
                <a:latin typeface="Calibri Light" panose="020F0302020204030204" pitchFamily="34" charset="0"/>
              </a:rPr>
              <a:t> (Dourdan) ; Mme Nadeau, Mme </a:t>
            </a:r>
            <a:r>
              <a:rPr lang="fr-FR" sz="800" dirty="0" err="1">
                <a:latin typeface="Calibri Light" panose="020F0302020204030204" pitchFamily="34" charset="0"/>
              </a:rPr>
              <a:t>Smets</a:t>
            </a:r>
            <a:r>
              <a:rPr lang="fr-FR" sz="800" dirty="0">
                <a:latin typeface="Calibri Light" panose="020F0302020204030204" pitchFamily="34" charset="0"/>
              </a:rPr>
              <a:t>, Mme </a:t>
            </a:r>
            <a:r>
              <a:rPr lang="fr-FR" sz="800" dirty="0" err="1">
                <a:latin typeface="Calibri Light" panose="020F0302020204030204" pitchFamily="34" charset="0"/>
              </a:rPr>
              <a:t>Wirquin</a:t>
            </a:r>
            <a:r>
              <a:rPr lang="fr-FR" sz="800" dirty="0">
                <a:latin typeface="Calibri Light" panose="020F0302020204030204" pitchFamily="34" charset="0"/>
              </a:rPr>
              <a:t> (Draguignan) ; Dr Gaba (Dreux) ; Dr </a:t>
            </a:r>
            <a:r>
              <a:rPr lang="fr-FR" sz="800" dirty="0" err="1">
                <a:latin typeface="Calibri Light" panose="020F0302020204030204" pitchFamily="34" charset="0"/>
              </a:rPr>
              <a:t>Weillaert</a:t>
            </a:r>
            <a:r>
              <a:rPr lang="fr-FR" sz="800" dirty="0">
                <a:latin typeface="Calibri Light" panose="020F0302020204030204" pitchFamily="34" charset="0"/>
              </a:rPr>
              <a:t> (Dunkerque) ; Dr Vallée (Eaubonne) ; Mme Duval, Dr Deligne (Epinal) ; Dr </a:t>
            </a:r>
            <a:r>
              <a:rPr lang="fr-FR" sz="800" dirty="0" err="1">
                <a:latin typeface="Calibri Light" panose="020F0302020204030204" pitchFamily="34" charset="0"/>
              </a:rPr>
              <a:t>Medimagh</a:t>
            </a:r>
            <a:r>
              <a:rPr lang="fr-FR" sz="800" dirty="0">
                <a:latin typeface="Calibri Light" panose="020F0302020204030204" pitchFamily="34" charset="0"/>
              </a:rPr>
              <a:t>, Dr </a:t>
            </a:r>
            <a:r>
              <a:rPr lang="fr-FR" sz="800" dirty="0" err="1">
                <a:latin typeface="Calibri Light" panose="020F0302020204030204" pitchFamily="34" charset="0"/>
              </a:rPr>
              <a:t>Djibo</a:t>
            </a:r>
            <a:r>
              <a:rPr lang="fr-FR" sz="800" dirty="0">
                <a:latin typeface="Calibri Light" panose="020F0302020204030204" pitchFamily="34" charset="0"/>
              </a:rPr>
              <a:t> (Evreux) ; Dr </a:t>
            </a:r>
            <a:r>
              <a:rPr lang="fr-FR" sz="800" dirty="0" err="1">
                <a:latin typeface="Calibri Light" panose="020F0302020204030204" pitchFamily="34" charset="0"/>
              </a:rPr>
              <a:t>Gallou</a:t>
            </a:r>
            <a:r>
              <a:rPr lang="fr-FR" sz="800" dirty="0">
                <a:latin typeface="Calibri Light" panose="020F0302020204030204" pitchFamily="34" charset="0"/>
              </a:rPr>
              <a:t> (Falaise) ; Dr </a:t>
            </a:r>
            <a:r>
              <a:rPr lang="fr-FR" sz="800" dirty="0" err="1">
                <a:latin typeface="Calibri Light" panose="020F0302020204030204" pitchFamily="34" charset="0"/>
              </a:rPr>
              <a:t>Aouffen</a:t>
            </a:r>
            <a:r>
              <a:rPr lang="fr-FR" sz="800" dirty="0">
                <a:latin typeface="Calibri Light" panose="020F0302020204030204" pitchFamily="34" charset="0"/>
              </a:rPr>
              <a:t> (Firminy) ; Dr </a:t>
            </a:r>
            <a:r>
              <a:rPr lang="fr-FR" sz="800" dirty="0" err="1">
                <a:latin typeface="Calibri Light" panose="020F0302020204030204" pitchFamily="34" charset="0"/>
              </a:rPr>
              <a:t>Pancher-Lory</a:t>
            </a:r>
            <a:r>
              <a:rPr lang="fr-FR" sz="800" dirty="0">
                <a:latin typeface="Calibri Light" panose="020F0302020204030204" pitchFamily="34" charset="0"/>
              </a:rPr>
              <a:t>, M. Poulin (Flers) ; Mme Rolland, Dr </a:t>
            </a:r>
            <a:r>
              <a:rPr lang="fr-FR" sz="800" dirty="0" err="1">
                <a:latin typeface="Calibri Light" panose="020F0302020204030204" pitchFamily="34" charset="0"/>
              </a:rPr>
              <a:t>Montalègre</a:t>
            </a:r>
            <a:r>
              <a:rPr lang="fr-FR" sz="800" dirty="0">
                <a:latin typeface="Calibri Light" panose="020F0302020204030204" pitchFamily="34" charset="0"/>
              </a:rPr>
              <a:t> (Foix) ; Mme Louis-Hernandez (Fontainebleau) ; Dr </a:t>
            </a:r>
            <a:r>
              <a:rPr lang="fr-FR" sz="800" dirty="0" err="1">
                <a:latin typeface="Calibri Light" panose="020F0302020204030204" pitchFamily="34" charset="0"/>
              </a:rPr>
              <a:t>Gontier</a:t>
            </a:r>
            <a:r>
              <a:rPr lang="fr-FR" sz="800" dirty="0">
                <a:latin typeface="Calibri Light" panose="020F0302020204030204" pitchFamily="34" charset="0"/>
              </a:rPr>
              <a:t> (Fourmies) ; Dr </a:t>
            </a:r>
            <a:r>
              <a:rPr lang="fr-FR" sz="800" dirty="0" err="1">
                <a:latin typeface="Calibri Light" panose="020F0302020204030204" pitchFamily="34" charset="0"/>
              </a:rPr>
              <a:t>Roudière</a:t>
            </a:r>
            <a:r>
              <a:rPr lang="fr-FR" sz="800" dirty="0">
                <a:latin typeface="Calibri Light" panose="020F0302020204030204" pitchFamily="34" charset="0"/>
              </a:rPr>
              <a:t> (Fréjus) ; Pr </a:t>
            </a:r>
            <a:r>
              <a:rPr lang="fr-FR" sz="800" dirty="0" err="1">
                <a:latin typeface="Calibri Light" panose="020F0302020204030204" pitchFamily="34" charset="0"/>
              </a:rPr>
              <a:t>Herrmann</a:t>
            </a:r>
            <a:r>
              <a:rPr lang="fr-FR" sz="800" dirty="0">
                <a:latin typeface="Calibri Light" panose="020F0302020204030204" pitchFamily="34" charset="0"/>
              </a:rPr>
              <a:t>, Dr </a:t>
            </a:r>
            <a:r>
              <a:rPr lang="fr-FR" sz="800" dirty="0" err="1">
                <a:latin typeface="Calibri Light" panose="020F0302020204030204" pitchFamily="34" charset="0"/>
              </a:rPr>
              <a:t>Noussair</a:t>
            </a:r>
            <a:r>
              <a:rPr lang="fr-FR" sz="800" dirty="0">
                <a:latin typeface="Calibri Light" panose="020F0302020204030204" pitchFamily="34" charset="0"/>
              </a:rPr>
              <a:t>, Dr Lawrence (Garches) ; Dr Delaporte, Mme </a:t>
            </a:r>
            <a:r>
              <a:rPr lang="fr-FR" sz="800" dirty="0" err="1">
                <a:latin typeface="Calibri Light" panose="020F0302020204030204" pitchFamily="34" charset="0"/>
              </a:rPr>
              <a:t>Battaglini</a:t>
            </a:r>
            <a:r>
              <a:rPr lang="fr-FR" sz="800" dirty="0">
                <a:latin typeface="Calibri Light" panose="020F0302020204030204" pitchFamily="34" charset="0"/>
              </a:rPr>
              <a:t> (Gien) ; Dr </a:t>
            </a:r>
            <a:r>
              <a:rPr lang="fr-FR" sz="800" dirty="0" err="1">
                <a:latin typeface="Calibri Light" panose="020F0302020204030204" pitchFamily="34" charset="0"/>
              </a:rPr>
              <a:t>Babchia</a:t>
            </a:r>
            <a:r>
              <a:rPr lang="fr-FR" sz="800" dirty="0">
                <a:latin typeface="Calibri Light" panose="020F0302020204030204" pitchFamily="34" charset="0"/>
              </a:rPr>
              <a:t> (Gisors) ; Mme </a:t>
            </a:r>
            <a:r>
              <a:rPr lang="fr-FR" sz="800" dirty="0" err="1">
                <a:latin typeface="Calibri Light" panose="020F0302020204030204" pitchFamily="34" charset="0"/>
              </a:rPr>
              <a:t>Beddok</a:t>
            </a:r>
            <a:r>
              <a:rPr lang="fr-FR" sz="800" dirty="0">
                <a:latin typeface="Calibri Light" panose="020F0302020204030204" pitchFamily="34" charset="0"/>
              </a:rPr>
              <a:t>, Dr </a:t>
            </a:r>
            <a:r>
              <a:rPr lang="fr-FR" sz="800" dirty="0" err="1">
                <a:latin typeface="Calibri Light" panose="020F0302020204030204" pitchFamily="34" charset="0"/>
              </a:rPr>
              <a:t>Carrër-Causeret</a:t>
            </a:r>
            <a:r>
              <a:rPr lang="fr-FR" sz="800" dirty="0">
                <a:latin typeface="Calibri Light" panose="020F0302020204030204" pitchFamily="34" charset="0"/>
              </a:rPr>
              <a:t> (Gonesse) ; Dr Léotard (Grasse) ; Mme Lallemand (Gray) ; Dr </a:t>
            </a:r>
            <a:r>
              <a:rPr lang="fr-FR" sz="800" dirty="0" err="1">
                <a:latin typeface="Calibri Light" panose="020F0302020204030204" pitchFamily="34" charset="0"/>
              </a:rPr>
              <a:t>Pelloux</a:t>
            </a:r>
            <a:r>
              <a:rPr lang="fr-FR" sz="800" dirty="0">
                <a:latin typeface="Calibri Light" panose="020F0302020204030204" pitchFamily="34" charset="0"/>
              </a:rPr>
              <a:t> (Grenoble) ; Dr </a:t>
            </a:r>
            <a:r>
              <a:rPr lang="fr-FR" sz="800" dirty="0" err="1">
                <a:latin typeface="Calibri Light" panose="020F0302020204030204" pitchFamily="34" charset="0"/>
              </a:rPr>
              <a:t>Sevin</a:t>
            </a:r>
            <a:r>
              <a:rPr lang="fr-FR" sz="800" dirty="0">
                <a:latin typeface="Calibri Light" panose="020F0302020204030204" pitchFamily="34" charset="0"/>
              </a:rPr>
              <a:t> (Guéret) ; Dr </a:t>
            </a:r>
            <a:r>
              <a:rPr lang="fr-FR" sz="800" dirty="0" err="1">
                <a:latin typeface="Calibri Light" panose="020F0302020204030204" pitchFamily="34" charset="0"/>
              </a:rPr>
              <a:t>Petsaris</a:t>
            </a:r>
            <a:r>
              <a:rPr lang="fr-FR" sz="800" dirty="0">
                <a:latin typeface="Calibri Light" panose="020F0302020204030204" pitchFamily="34" charset="0"/>
              </a:rPr>
              <a:t> (Guingamp) ; Dr </a:t>
            </a:r>
            <a:r>
              <a:rPr lang="fr-FR" sz="800" dirty="0" err="1">
                <a:latin typeface="Calibri Light" panose="020F0302020204030204" pitchFamily="34" charset="0"/>
              </a:rPr>
              <a:t>Exinger</a:t>
            </a:r>
            <a:r>
              <a:rPr lang="fr-FR" sz="800" dirty="0">
                <a:latin typeface="Calibri Light" panose="020F0302020204030204" pitchFamily="34" charset="0"/>
              </a:rPr>
              <a:t> (Haguenau) ; Dr </a:t>
            </a:r>
            <a:r>
              <a:rPr lang="fr-FR" sz="800" dirty="0" err="1">
                <a:latin typeface="Calibri Light" panose="020F0302020204030204" pitchFamily="34" charset="0"/>
              </a:rPr>
              <a:t>Pesqué</a:t>
            </a:r>
            <a:r>
              <a:rPr lang="fr-FR" sz="800" dirty="0">
                <a:latin typeface="Calibri Light" panose="020F0302020204030204" pitchFamily="34" charset="0"/>
              </a:rPr>
              <a:t> (Jonzac) ; Mme </a:t>
            </a:r>
            <a:r>
              <a:rPr lang="fr-FR" sz="800" dirty="0" err="1">
                <a:latin typeface="Calibri Light" panose="020F0302020204030204" pitchFamily="34" charset="0"/>
              </a:rPr>
              <a:t>Annaix</a:t>
            </a:r>
            <a:r>
              <a:rPr lang="fr-FR" sz="800" dirty="0">
                <a:latin typeface="Calibri Light" panose="020F0302020204030204" pitchFamily="34" charset="0"/>
              </a:rPr>
              <a:t>, Mme </a:t>
            </a:r>
            <a:r>
              <a:rPr lang="fr-FR" sz="800" dirty="0" err="1">
                <a:latin typeface="Calibri Light" panose="020F0302020204030204" pitchFamily="34" charset="0"/>
              </a:rPr>
              <a:t>Loison</a:t>
            </a:r>
            <a:r>
              <a:rPr lang="fr-FR" sz="800" dirty="0">
                <a:latin typeface="Calibri Light" panose="020F0302020204030204" pitchFamily="34" charset="0"/>
              </a:rPr>
              <a:t>, Dr </a:t>
            </a:r>
            <a:r>
              <a:rPr lang="fr-FR" sz="800" dirty="0" err="1">
                <a:latin typeface="Calibri Light" panose="020F0302020204030204" pitchFamily="34" charset="0"/>
              </a:rPr>
              <a:t>Signolet-Gaubet</a:t>
            </a:r>
            <a:r>
              <a:rPr lang="fr-FR" sz="800" dirty="0">
                <a:latin typeface="Calibri Light" panose="020F0302020204030204" pitchFamily="34" charset="0"/>
              </a:rPr>
              <a:t> (La Flèche) ; Dr Mendes Moreira (La Rochelle) ; Dr Poirier, Dr Bourdon, Dr </a:t>
            </a:r>
            <a:r>
              <a:rPr lang="fr-FR" sz="800" dirty="0" err="1">
                <a:latin typeface="Calibri Light" panose="020F0302020204030204" pitchFamily="34" charset="0"/>
              </a:rPr>
              <a:t>Bouard</a:t>
            </a:r>
            <a:r>
              <a:rPr lang="fr-FR" sz="800" dirty="0">
                <a:latin typeface="Calibri Light" panose="020F0302020204030204" pitchFamily="34" charset="0"/>
              </a:rPr>
              <a:t> (La Roche/</a:t>
            </a:r>
            <a:r>
              <a:rPr lang="fr-FR" sz="800" dirty="0" err="1">
                <a:latin typeface="Calibri Light" panose="020F0302020204030204" pitchFamily="34" charset="0"/>
              </a:rPr>
              <a:t>Yon</a:t>
            </a:r>
            <a:r>
              <a:rPr lang="fr-FR" sz="800" dirty="0">
                <a:latin typeface="Calibri Light" panose="020F0302020204030204" pitchFamily="34" charset="0"/>
              </a:rPr>
              <a:t>) ; Dr </a:t>
            </a:r>
            <a:r>
              <a:rPr lang="fr-FR" sz="800" dirty="0" err="1">
                <a:latin typeface="Calibri Light" panose="020F0302020204030204" pitchFamily="34" charset="0"/>
              </a:rPr>
              <a:t>Mimouni</a:t>
            </a:r>
            <a:r>
              <a:rPr lang="fr-FR" sz="800" dirty="0">
                <a:latin typeface="Calibri Light" panose="020F0302020204030204" pitchFamily="34" charset="0"/>
              </a:rPr>
              <a:t>, Mme </a:t>
            </a:r>
            <a:r>
              <a:rPr lang="fr-FR" sz="800" dirty="0" err="1">
                <a:latin typeface="Calibri Light" panose="020F0302020204030204" pitchFamily="34" charset="0"/>
              </a:rPr>
              <a:t>Bez</a:t>
            </a:r>
            <a:r>
              <a:rPr lang="fr-FR" sz="800" dirty="0">
                <a:latin typeface="Calibri Light" panose="020F0302020204030204" pitchFamily="34" charset="0"/>
              </a:rPr>
              <a:t> (La Teste-de-</a:t>
            </a:r>
            <a:r>
              <a:rPr lang="fr-FR" sz="800" dirty="0" err="1">
                <a:latin typeface="Calibri Light" panose="020F0302020204030204" pitchFamily="34" charset="0"/>
              </a:rPr>
              <a:t>Buch</a:t>
            </a:r>
            <a:r>
              <a:rPr lang="fr-FR" sz="800" dirty="0">
                <a:latin typeface="Calibri Light" panose="020F0302020204030204" pitchFamily="34" charset="0"/>
              </a:rPr>
              <a:t>) ; Dr Dufour (Lannion) ; Dr Jan (Laval) ; Dr Amara (Le Chesnay) ; Dr </a:t>
            </a:r>
            <a:r>
              <a:rPr lang="fr-FR" sz="800" dirty="0" err="1">
                <a:latin typeface="Calibri Light" panose="020F0302020204030204" pitchFamily="34" charset="0"/>
              </a:rPr>
              <a:t>Benseddik</a:t>
            </a:r>
            <a:r>
              <a:rPr lang="fr-FR" sz="800" dirty="0">
                <a:latin typeface="Calibri Light" panose="020F0302020204030204" pitchFamily="34" charset="0"/>
              </a:rPr>
              <a:t>, Dr </a:t>
            </a:r>
            <a:r>
              <a:rPr lang="fr-FR" sz="800" dirty="0" err="1">
                <a:latin typeface="Calibri Light" panose="020F0302020204030204" pitchFamily="34" charset="0"/>
              </a:rPr>
              <a:t>Zamfir</a:t>
            </a:r>
            <a:r>
              <a:rPr lang="fr-FR" sz="800" dirty="0">
                <a:latin typeface="Calibri Light" panose="020F0302020204030204" pitchFamily="34" charset="0"/>
              </a:rPr>
              <a:t> (Le </a:t>
            </a:r>
            <a:r>
              <a:rPr lang="fr-FR" sz="800" dirty="0" err="1">
                <a:latin typeface="Calibri Light" panose="020F0302020204030204" pitchFamily="34" charset="0"/>
              </a:rPr>
              <a:t>Coudray</a:t>
            </a:r>
            <a:r>
              <a:rPr lang="fr-FR" sz="800" dirty="0">
                <a:latin typeface="Calibri Light" panose="020F0302020204030204" pitchFamily="34" charset="0"/>
              </a:rPr>
              <a:t>-Chartres) ; Dr Bénard (Le Havre) ; Dr </a:t>
            </a:r>
            <a:r>
              <a:rPr lang="fr-FR" sz="800" dirty="0" err="1">
                <a:latin typeface="Calibri Light" panose="020F0302020204030204" pitchFamily="34" charset="0"/>
              </a:rPr>
              <a:t>Fortineau</a:t>
            </a:r>
            <a:r>
              <a:rPr lang="fr-FR" sz="800" dirty="0">
                <a:latin typeface="Calibri Light" panose="020F0302020204030204" pitchFamily="34" charset="0"/>
              </a:rPr>
              <a:t>, Dr </a:t>
            </a:r>
            <a:r>
              <a:rPr lang="fr-FR" sz="800" dirty="0" err="1">
                <a:latin typeface="Calibri Light" panose="020F0302020204030204" pitchFamily="34" charset="0"/>
              </a:rPr>
              <a:t>Cuzon</a:t>
            </a:r>
            <a:r>
              <a:rPr lang="fr-FR" sz="800" dirty="0">
                <a:latin typeface="Calibri Light" panose="020F0302020204030204" pitchFamily="34" charset="0"/>
              </a:rPr>
              <a:t>, Dr Gauthier, Dr </a:t>
            </a:r>
            <a:r>
              <a:rPr lang="fr-FR" sz="800" dirty="0" err="1">
                <a:latin typeface="Calibri Light" panose="020F0302020204030204" pitchFamily="34" charset="0"/>
              </a:rPr>
              <a:t>Emeraud</a:t>
            </a:r>
            <a:r>
              <a:rPr lang="fr-FR" sz="800" dirty="0">
                <a:latin typeface="Calibri Light" panose="020F0302020204030204" pitchFamily="34" charset="0"/>
              </a:rPr>
              <a:t> (Le Kremlin-Bicêtre) ; Dr Penn, Dr </a:t>
            </a:r>
            <a:r>
              <a:rPr lang="fr-FR" sz="800" dirty="0" err="1">
                <a:latin typeface="Calibri Light" panose="020F0302020204030204" pitchFamily="34" charset="0"/>
              </a:rPr>
              <a:t>Ramanantsoa</a:t>
            </a:r>
            <a:r>
              <a:rPr lang="fr-FR" sz="800" dirty="0">
                <a:latin typeface="Calibri Light" panose="020F0302020204030204" pitchFamily="34" charset="0"/>
              </a:rPr>
              <a:t>, Dr </a:t>
            </a:r>
            <a:r>
              <a:rPr lang="fr-FR" sz="800" dirty="0" err="1">
                <a:latin typeface="Calibri Light" panose="020F0302020204030204" pitchFamily="34" charset="0"/>
              </a:rPr>
              <a:t>Beaudron</a:t>
            </a:r>
            <a:r>
              <a:rPr lang="fr-FR" sz="800" dirty="0">
                <a:latin typeface="Calibri Light" panose="020F0302020204030204" pitchFamily="34" charset="0"/>
              </a:rPr>
              <a:t> (Le Mans) ; Dr Bergues, Mme Ledru (Lens) ; Dr Lemaitre, M. </a:t>
            </a:r>
            <a:r>
              <a:rPr lang="fr-FR" sz="800" dirty="0" err="1">
                <a:latin typeface="Calibri Light" panose="020F0302020204030204" pitchFamily="34" charset="0"/>
              </a:rPr>
              <a:t>Piantoni</a:t>
            </a:r>
            <a:r>
              <a:rPr lang="fr-FR" sz="800" dirty="0">
                <a:latin typeface="Calibri Light" panose="020F0302020204030204" pitchFamily="34" charset="0"/>
              </a:rPr>
              <a:t> (Lille) ; Pr Ploy, Dr Garnier (Limoges) ; Dr </a:t>
            </a:r>
            <a:r>
              <a:rPr lang="fr-FR" sz="800" dirty="0" err="1">
                <a:latin typeface="Calibri Light" panose="020F0302020204030204" pitchFamily="34" charset="0"/>
              </a:rPr>
              <a:t>Béretta-Salaün</a:t>
            </a:r>
            <a:r>
              <a:rPr lang="fr-FR" sz="800" dirty="0">
                <a:latin typeface="Calibri Light" panose="020F0302020204030204" pitchFamily="34" charset="0"/>
              </a:rPr>
              <a:t> (Lisieux) ; Pr </a:t>
            </a:r>
            <a:r>
              <a:rPr lang="fr-FR" sz="800" dirty="0" err="1">
                <a:latin typeface="Calibri Light" panose="020F0302020204030204" pitchFamily="34" charset="0"/>
              </a:rPr>
              <a:t>Decoster</a:t>
            </a:r>
            <a:r>
              <a:rPr lang="fr-FR" sz="800" dirty="0">
                <a:latin typeface="Calibri Light" panose="020F0302020204030204" pitchFamily="34" charset="0"/>
              </a:rPr>
              <a:t>, Dr </a:t>
            </a:r>
            <a:r>
              <a:rPr lang="fr-FR" sz="800" dirty="0" err="1">
                <a:latin typeface="Calibri Light" panose="020F0302020204030204" pitchFamily="34" charset="0"/>
              </a:rPr>
              <a:t>Georgel</a:t>
            </a:r>
            <a:r>
              <a:rPr lang="fr-FR" sz="800" dirty="0">
                <a:latin typeface="Calibri Light" panose="020F0302020204030204" pitchFamily="34" charset="0"/>
              </a:rPr>
              <a:t> (Lomme) ; Dr </a:t>
            </a:r>
            <a:r>
              <a:rPr lang="fr-FR" sz="800" dirty="0" err="1">
                <a:latin typeface="Calibri Light" panose="020F0302020204030204" pitchFamily="34" charset="0"/>
              </a:rPr>
              <a:t>Haouisée</a:t>
            </a:r>
            <a:r>
              <a:rPr lang="fr-FR" sz="800" dirty="0">
                <a:latin typeface="Calibri Light" panose="020F0302020204030204" pitchFamily="34" charset="0"/>
              </a:rPr>
              <a:t>, Dr </a:t>
            </a:r>
            <a:r>
              <a:rPr lang="fr-FR" sz="800" dirty="0" err="1">
                <a:latin typeface="Calibri Light" panose="020F0302020204030204" pitchFamily="34" charset="0"/>
              </a:rPr>
              <a:t>Cariou</a:t>
            </a:r>
            <a:r>
              <a:rPr lang="fr-FR" sz="800" dirty="0">
                <a:latin typeface="Calibri Light" panose="020F0302020204030204" pitchFamily="34" charset="0"/>
              </a:rPr>
              <a:t> (Lorient) ; Mme </a:t>
            </a:r>
            <a:r>
              <a:rPr lang="fr-FR" sz="800" dirty="0" err="1">
                <a:latin typeface="Calibri Light" panose="020F0302020204030204" pitchFamily="34" charset="0"/>
              </a:rPr>
              <a:t>Salord</a:t>
            </a:r>
            <a:r>
              <a:rPr lang="fr-FR" sz="800" dirty="0">
                <a:latin typeface="Calibri Light" panose="020F0302020204030204" pitchFamily="34" charset="0"/>
              </a:rPr>
              <a:t>, Mme </a:t>
            </a:r>
            <a:r>
              <a:rPr lang="fr-FR" sz="800" dirty="0" err="1">
                <a:latin typeface="Calibri Light" panose="020F0302020204030204" pitchFamily="34" charset="0"/>
              </a:rPr>
              <a:t>Girardo</a:t>
            </a:r>
            <a:r>
              <a:rPr lang="fr-FR" sz="800" dirty="0">
                <a:latin typeface="Calibri Light" panose="020F0302020204030204" pitchFamily="34" charset="0"/>
              </a:rPr>
              <a:t> (La Croix-Rousse, Lyon) ; Dr Pecquet, Dr </a:t>
            </a:r>
            <a:r>
              <a:rPr lang="fr-FR" sz="800" dirty="0" err="1">
                <a:latin typeface="Calibri Light" panose="020F0302020204030204" pitchFamily="34" charset="0"/>
              </a:rPr>
              <a:t>Parmeland</a:t>
            </a:r>
            <a:r>
              <a:rPr lang="fr-FR" sz="800" dirty="0">
                <a:latin typeface="Calibri Light" panose="020F0302020204030204" pitchFamily="34" charset="0"/>
              </a:rPr>
              <a:t> (St-Joseph, Lyon) ; Mme </a:t>
            </a:r>
            <a:r>
              <a:rPr lang="fr-FR" sz="800" dirty="0" err="1">
                <a:latin typeface="Calibri Light" panose="020F0302020204030204" pitchFamily="34" charset="0"/>
              </a:rPr>
              <a:t>Simonin</a:t>
            </a:r>
            <a:r>
              <a:rPr lang="fr-FR" sz="800" dirty="0">
                <a:latin typeface="Calibri Light" panose="020F0302020204030204" pitchFamily="34" charset="0"/>
              </a:rPr>
              <a:t>, Dr Texier (Mâcon) ; Dr </a:t>
            </a:r>
            <a:r>
              <a:rPr lang="fr-FR" sz="800" dirty="0" err="1">
                <a:latin typeface="Calibri Light" panose="020F0302020204030204" pitchFamily="34" charset="0"/>
              </a:rPr>
              <a:t>Richardin</a:t>
            </a:r>
            <a:r>
              <a:rPr lang="fr-FR" sz="800" dirty="0">
                <a:latin typeface="Calibri Light" panose="020F0302020204030204" pitchFamily="34" charset="0"/>
              </a:rPr>
              <a:t> (Mantes-la-Jolie) ; Pr </a:t>
            </a:r>
            <a:r>
              <a:rPr lang="fr-FR" sz="800" dirty="0" err="1">
                <a:latin typeface="Calibri Light" panose="020F0302020204030204" pitchFamily="34" charset="0"/>
              </a:rPr>
              <a:t>Garnotel</a:t>
            </a:r>
            <a:r>
              <a:rPr lang="fr-FR" sz="800" dirty="0">
                <a:latin typeface="Calibri Light" panose="020F0302020204030204" pitchFamily="34" charset="0"/>
              </a:rPr>
              <a:t>, Mme Astier (H.I.A Laveran, Marseille) ; Dr Brunet (St-Joseph, Marseille) ; Pr Fournier, Dr Dubourg (La </a:t>
            </a:r>
            <a:r>
              <a:rPr lang="fr-FR" sz="800" dirty="0" err="1">
                <a:latin typeface="Calibri Light" panose="020F0302020204030204" pitchFamily="34" charset="0"/>
              </a:rPr>
              <a:t>Timone</a:t>
            </a:r>
            <a:r>
              <a:rPr lang="fr-FR" sz="800" dirty="0">
                <a:latin typeface="Calibri Light" panose="020F0302020204030204" pitchFamily="34" charset="0"/>
              </a:rPr>
              <a:t>, Marseille) ; Dr </a:t>
            </a:r>
            <a:r>
              <a:rPr lang="fr-FR" sz="800" dirty="0" err="1">
                <a:latin typeface="Calibri Light" panose="020F0302020204030204" pitchFamily="34" charset="0"/>
              </a:rPr>
              <a:t>Faibis</a:t>
            </a:r>
            <a:r>
              <a:rPr lang="fr-FR" sz="800" dirty="0">
                <a:latin typeface="Calibri Light" panose="020F0302020204030204" pitchFamily="34" charset="0"/>
              </a:rPr>
              <a:t> (Meaux) ; Dr Pitsch (Melun) ; Mme Dassin (Mende) ; Mme </a:t>
            </a:r>
            <a:r>
              <a:rPr lang="fr-FR" sz="800" dirty="0" err="1">
                <a:latin typeface="Calibri Light" panose="020F0302020204030204" pitchFamily="34" charset="0"/>
              </a:rPr>
              <a:t>Moulhade</a:t>
            </a:r>
            <a:r>
              <a:rPr lang="fr-FR" sz="800" dirty="0">
                <a:latin typeface="Calibri Light" panose="020F0302020204030204" pitchFamily="34" charset="0"/>
              </a:rPr>
              <a:t>, Mme </a:t>
            </a:r>
            <a:r>
              <a:rPr lang="fr-FR" sz="800" dirty="0" err="1">
                <a:latin typeface="Calibri Light" panose="020F0302020204030204" pitchFamily="34" charset="0"/>
              </a:rPr>
              <a:t>Poussing</a:t>
            </a:r>
            <a:r>
              <a:rPr lang="fr-FR" sz="800" dirty="0">
                <a:latin typeface="Calibri Light" panose="020F0302020204030204" pitchFamily="34" charset="0"/>
              </a:rPr>
              <a:t> (Belle-Isle, Metz) ; Dr </a:t>
            </a:r>
            <a:r>
              <a:rPr lang="fr-FR" sz="800" dirty="0" err="1">
                <a:latin typeface="Calibri Light" panose="020F0302020204030204" pitchFamily="34" charset="0"/>
              </a:rPr>
              <a:t>Laforge</a:t>
            </a:r>
            <a:r>
              <a:rPr lang="fr-FR" sz="800" dirty="0">
                <a:latin typeface="Calibri Light" panose="020F0302020204030204" pitchFamily="34" charset="0"/>
              </a:rPr>
              <a:t>, Dr </a:t>
            </a:r>
            <a:r>
              <a:rPr lang="fr-FR" sz="800" dirty="0" err="1">
                <a:latin typeface="Calibri Light" panose="020F0302020204030204" pitchFamily="34" charset="0"/>
              </a:rPr>
              <a:t>Javaugue</a:t>
            </a:r>
            <a:r>
              <a:rPr lang="fr-FR" sz="800" dirty="0">
                <a:latin typeface="Calibri Light" panose="020F0302020204030204" pitchFamily="34" charset="0"/>
              </a:rPr>
              <a:t> (Meulan) ; Mr </a:t>
            </a:r>
            <a:r>
              <a:rPr lang="fr-FR" sz="800" dirty="0" err="1">
                <a:latin typeface="Calibri Light" panose="020F0302020204030204" pitchFamily="34" charset="0"/>
              </a:rPr>
              <a:t>Denoyes</a:t>
            </a:r>
            <a:r>
              <a:rPr lang="fr-FR" sz="800" dirty="0">
                <a:latin typeface="Calibri Light" panose="020F0302020204030204" pitchFamily="34" charset="0"/>
              </a:rPr>
              <a:t> (Millau) ; Dr Février (Montauban) ; Dr </a:t>
            </a:r>
            <a:r>
              <a:rPr lang="fr-FR" sz="800" dirty="0" err="1">
                <a:latin typeface="Calibri Light" panose="020F0302020204030204" pitchFamily="34" charset="0"/>
              </a:rPr>
              <a:t>Crépet</a:t>
            </a:r>
            <a:r>
              <a:rPr lang="fr-FR" sz="800" dirty="0">
                <a:latin typeface="Calibri Light" panose="020F0302020204030204" pitchFamily="34" charset="0"/>
              </a:rPr>
              <a:t> (Montbrison) ; Dr Hallage, Dr </a:t>
            </a:r>
            <a:r>
              <a:rPr lang="fr-FR" sz="800" dirty="0" err="1">
                <a:latin typeface="Calibri Light" panose="020F0302020204030204" pitchFamily="34" charset="0"/>
              </a:rPr>
              <a:t>Lafendi</a:t>
            </a:r>
            <a:r>
              <a:rPr lang="fr-FR" sz="800" dirty="0">
                <a:latin typeface="Calibri Light" panose="020F0302020204030204" pitchFamily="34" charset="0"/>
              </a:rPr>
              <a:t> (Montereau) ; Dr </a:t>
            </a:r>
            <a:r>
              <a:rPr lang="fr-FR" sz="800" dirty="0" err="1">
                <a:latin typeface="Calibri Light" panose="020F0302020204030204" pitchFamily="34" charset="0"/>
              </a:rPr>
              <a:t>Joubrel</a:t>
            </a:r>
            <a:r>
              <a:rPr lang="fr-FR" sz="800" dirty="0">
                <a:latin typeface="Calibri Light" panose="020F0302020204030204" pitchFamily="34" charset="0"/>
              </a:rPr>
              <a:t>-Guyot (Montfermeil) ; Dr </a:t>
            </a:r>
            <a:r>
              <a:rPr lang="fr-FR" sz="800" dirty="0" err="1">
                <a:latin typeface="Calibri Light" panose="020F0302020204030204" pitchFamily="34" charset="0"/>
              </a:rPr>
              <a:t>Macchi</a:t>
            </a:r>
            <a:r>
              <a:rPr lang="fr-FR" sz="800" dirty="0">
                <a:latin typeface="Calibri Light" panose="020F0302020204030204" pitchFamily="34" charset="0"/>
              </a:rPr>
              <a:t>, Dr </a:t>
            </a:r>
            <a:r>
              <a:rPr lang="fr-FR" sz="800" dirty="0" err="1">
                <a:latin typeface="Calibri Light" panose="020F0302020204030204" pitchFamily="34" charset="0"/>
              </a:rPr>
              <a:t>Rimpici</a:t>
            </a:r>
            <a:r>
              <a:rPr lang="fr-FR" sz="800" dirty="0">
                <a:latin typeface="Calibri Light" panose="020F0302020204030204" pitchFamily="34" charset="0"/>
              </a:rPr>
              <a:t> (Montluçon) ; Mme Jean-Pierre (Montpellier) ; Mme </a:t>
            </a:r>
            <a:r>
              <a:rPr lang="fr-FR" sz="800" dirty="0" err="1">
                <a:latin typeface="Calibri Light" panose="020F0302020204030204" pitchFamily="34" charset="0"/>
              </a:rPr>
              <a:t>Challier</a:t>
            </a:r>
            <a:r>
              <a:rPr lang="fr-FR" sz="800" dirty="0">
                <a:latin typeface="Calibri Light" panose="020F0302020204030204" pitchFamily="34" charset="0"/>
              </a:rPr>
              <a:t>, Dr Talabani-</a:t>
            </a:r>
            <a:r>
              <a:rPr lang="fr-FR" sz="800" dirty="0" err="1">
                <a:latin typeface="Calibri Light" panose="020F0302020204030204" pitchFamily="34" charset="0"/>
              </a:rPr>
              <a:t>Boizot</a:t>
            </a:r>
            <a:r>
              <a:rPr lang="fr-FR" sz="800" dirty="0">
                <a:latin typeface="Calibri Light" panose="020F0302020204030204" pitchFamily="34" charset="0"/>
              </a:rPr>
              <a:t> (Montreuil) ; M. Plessis (Morlaix) ; Dr </a:t>
            </a:r>
            <a:r>
              <a:rPr lang="fr-FR" sz="800" dirty="0" err="1">
                <a:latin typeface="Calibri Light" panose="020F0302020204030204" pitchFamily="34" charset="0"/>
              </a:rPr>
              <a:t>Ciupek</a:t>
            </a:r>
            <a:r>
              <a:rPr lang="fr-FR" sz="800" dirty="0">
                <a:latin typeface="Calibri Light" panose="020F0302020204030204" pitchFamily="34" charset="0"/>
              </a:rPr>
              <a:t> (Moulins-Yzeure) ; Dr </a:t>
            </a:r>
            <a:r>
              <a:rPr lang="fr-FR" sz="800" dirty="0" err="1">
                <a:latin typeface="Calibri Light" panose="020F0302020204030204" pitchFamily="34" charset="0"/>
              </a:rPr>
              <a:t>Delarbre</a:t>
            </a:r>
            <a:r>
              <a:rPr lang="fr-FR" sz="800" dirty="0">
                <a:latin typeface="Calibri Light" panose="020F0302020204030204" pitchFamily="34" charset="0"/>
              </a:rPr>
              <a:t> (Mulhouse) ; Dr Cailloux, M. </a:t>
            </a:r>
            <a:r>
              <a:rPr lang="fr-FR" sz="800" dirty="0" err="1">
                <a:latin typeface="Calibri Light" panose="020F0302020204030204" pitchFamily="34" charset="0"/>
              </a:rPr>
              <a:t>Chodkowski</a:t>
            </a:r>
            <a:r>
              <a:rPr lang="fr-FR" sz="800" dirty="0">
                <a:latin typeface="Calibri Light" panose="020F0302020204030204" pitchFamily="34" charset="0"/>
              </a:rPr>
              <a:t>, Mme Hériat (Nancy) ; Dr </a:t>
            </a:r>
            <a:r>
              <a:rPr lang="fr-FR" sz="800" dirty="0" err="1">
                <a:latin typeface="Calibri Light" panose="020F0302020204030204" pitchFamily="34" charset="0"/>
              </a:rPr>
              <a:t>Juvin</a:t>
            </a:r>
            <a:r>
              <a:rPr lang="fr-FR" sz="800" dirty="0">
                <a:latin typeface="Calibri Light" panose="020F0302020204030204" pitchFamily="34" charset="0"/>
              </a:rPr>
              <a:t> (Hôtel-Dieu, Nantes) ; Dr </a:t>
            </a:r>
            <a:r>
              <a:rPr lang="fr-FR" sz="800" dirty="0" err="1">
                <a:latin typeface="Calibri Light" panose="020F0302020204030204" pitchFamily="34" charset="0"/>
              </a:rPr>
              <a:t>Chanay</a:t>
            </a:r>
            <a:r>
              <a:rPr lang="fr-FR" sz="800" dirty="0">
                <a:latin typeface="Calibri Light" panose="020F0302020204030204" pitchFamily="34" charset="0"/>
              </a:rPr>
              <a:t> (Nevers) ; Pr </a:t>
            </a:r>
            <a:r>
              <a:rPr lang="fr-FR" sz="800" dirty="0" err="1">
                <a:latin typeface="Calibri Light" panose="020F0302020204030204" pitchFamily="34" charset="0"/>
              </a:rPr>
              <a:t>Ruimy</a:t>
            </a:r>
            <a:r>
              <a:rPr lang="fr-FR" sz="800" dirty="0">
                <a:latin typeface="Calibri Light" panose="020F0302020204030204" pitchFamily="34" charset="0"/>
              </a:rPr>
              <a:t>, Mme </a:t>
            </a:r>
            <a:r>
              <a:rPr lang="fr-FR" sz="800" dirty="0" err="1">
                <a:latin typeface="Calibri Light" panose="020F0302020204030204" pitchFamily="34" charset="0"/>
              </a:rPr>
              <a:t>Lemée</a:t>
            </a:r>
            <a:r>
              <a:rPr lang="fr-FR" sz="800" dirty="0">
                <a:latin typeface="Calibri Light" panose="020F0302020204030204" pitchFamily="34" charset="0"/>
              </a:rPr>
              <a:t> (L'Archet II, Nice) ; Dr </a:t>
            </a:r>
            <a:r>
              <a:rPr lang="fr-FR" sz="800" dirty="0" err="1">
                <a:latin typeface="Calibri Light" panose="020F0302020204030204" pitchFamily="34" charset="0"/>
              </a:rPr>
              <a:t>Charachon</a:t>
            </a:r>
            <a:r>
              <a:rPr lang="fr-FR" sz="800" dirty="0">
                <a:latin typeface="Calibri Light" panose="020F0302020204030204" pitchFamily="34" charset="0"/>
              </a:rPr>
              <a:t> (Nîmes) ; Dr </a:t>
            </a:r>
            <a:r>
              <a:rPr lang="fr-FR" sz="800" dirty="0" err="1">
                <a:latin typeface="Calibri Light" panose="020F0302020204030204" pitchFamily="34" charset="0"/>
              </a:rPr>
              <a:t>Bonitchi</a:t>
            </a:r>
            <a:r>
              <a:rPr lang="fr-FR" sz="800" dirty="0">
                <a:latin typeface="Calibri Light" panose="020F0302020204030204" pitchFamily="34" charset="0"/>
              </a:rPr>
              <a:t> (Orange) ; Dr Bret (Orléans) ; Mme </a:t>
            </a:r>
            <a:r>
              <a:rPr lang="fr-FR" sz="800" dirty="0" err="1">
                <a:latin typeface="Calibri Light" panose="020F0302020204030204" pitchFamily="34" charset="0"/>
              </a:rPr>
              <a:t>Reibel</a:t>
            </a:r>
            <a:r>
              <a:rPr lang="fr-FR" sz="800" dirty="0">
                <a:latin typeface="Calibri Light" panose="020F0302020204030204" pitchFamily="34" charset="0"/>
              </a:rPr>
              <a:t>, Mme </a:t>
            </a:r>
            <a:r>
              <a:rPr lang="fr-FR" sz="800" dirty="0" err="1">
                <a:latin typeface="Calibri Light" panose="020F0302020204030204" pitchFamily="34" charset="0"/>
              </a:rPr>
              <a:t>Evrevin</a:t>
            </a:r>
            <a:r>
              <a:rPr lang="fr-FR" sz="800" dirty="0">
                <a:latin typeface="Calibri Light" panose="020F0302020204030204" pitchFamily="34" charset="0"/>
              </a:rPr>
              <a:t> (Orsay) ; Dr Le </a:t>
            </a:r>
            <a:r>
              <a:rPr lang="fr-FR" sz="800" dirty="0" err="1">
                <a:latin typeface="Calibri Light" panose="020F0302020204030204" pitchFamily="34" charset="0"/>
              </a:rPr>
              <a:t>Meur</a:t>
            </a:r>
            <a:r>
              <a:rPr lang="fr-FR" sz="800" dirty="0">
                <a:latin typeface="Calibri Light" panose="020F0302020204030204" pitchFamily="34" charset="0"/>
              </a:rPr>
              <a:t> (Paimpol) ; Dr </a:t>
            </a:r>
            <a:r>
              <a:rPr lang="fr-FR" sz="800" dirty="0" err="1">
                <a:latin typeface="Calibri Light" panose="020F0302020204030204" pitchFamily="34" charset="0"/>
              </a:rPr>
              <a:t>Grall</a:t>
            </a:r>
            <a:r>
              <a:rPr lang="fr-FR" sz="800" dirty="0">
                <a:latin typeface="Calibri Light" panose="020F0302020204030204" pitchFamily="34" charset="0"/>
              </a:rPr>
              <a:t>, Dr Armand-Lefèvre (Bichat-Claude Bernard, Paris) ; Pr </a:t>
            </a:r>
            <a:r>
              <a:rPr lang="fr-FR" sz="800" dirty="0" err="1">
                <a:latin typeface="Calibri Light" panose="020F0302020204030204" pitchFamily="34" charset="0"/>
              </a:rPr>
              <a:t>Poyard</a:t>
            </a:r>
            <a:r>
              <a:rPr lang="fr-FR" sz="800" dirty="0">
                <a:latin typeface="Calibri Light" panose="020F0302020204030204" pitchFamily="34" charset="0"/>
              </a:rPr>
              <a:t>, Dr </a:t>
            </a:r>
            <a:r>
              <a:rPr lang="fr-FR" sz="800" dirty="0" err="1">
                <a:latin typeface="Calibri Light" panose="020F0302020204030204" pitchFamily="34" charset="0"/>
              </a:rPr>
              <a:t>Réglier-Poupet</a:t>
            </a:r>
            <a:r>
              <a:rPr lang="fr-FR" sz="800" dirty="0">
                <a:latin typeface="Calibri Light" panose="020F0302020204030204" pitchFamily="34" charset="0"/>
              </a:rPr>
              <a:t> (Cochin, Paris) ; Dr </a:t>
            </a:r>
            <a:r>
              <a:rPr lang="fr-FR" sz="800" dirty="0" err="1">
                <a:latin typeface="Calibri Light" panose="020F0302020204030204" pitchFamily="34" charset="0"/>
              </a:rPr>
              <a:t>Podglajen</a:t>
            </a:r>
            <a:r>
              <a:rPr lang="fr-FR" sz="800" dirty="0">
                <a:latin typeface="Calibri Light" panose="020F0302020204030204" pitchFamily="34" charset="0"/>
              </a:rPr>
              <a:t>, M. </a:t>
            </a:r>
            <a:r>
              <a:rPr lang="fr-FR" sz="800" dirty="0" err="1">
                <a:latin typeface="Calibri Light" panose="020F0302020204030204" pitchFamily="34" charset="0"/>
              </a:rPr>
              <a:t>Grohs</a:t>
            </a:r>
            <a:r>
              <a:rPr lang="fr-FR" sz="800" dirty="0">
                <a:latin typeface="Calibri Light" panose="020F0302020204030204" pitchFamily="34" charset="0"/>
              </a:rPr>
              <a:t> (Européen Georges-Pompidou, Paris) ; Dr </a:t>
            </a:r>
            <a:r>
              <a:rPr lang="fr-FR" sz="800" dirty="0" err="1">
                <a:latin typeface="Calibri Light" panose="020F0302020204030204" pitchFamily="34" charset="0"/>
              </a:rPr>
              <a:t>Compain</a:t>
            </a:r>
            <a:r>
              <a:rPr lang="fr-FR" sz="800" dirty="0">
                <a:latin typeface="Calibri Light" panose="020F0302020204030204" pitchFamily="34" charset="0"/>
              </a:rPr>
              <a:t> (Institut Mutualiste Montsouris, Paris) ; Dr Heym, Dr </a:t>
            </a:r>
            <a:r>
              <a:rPr lang="fr-FR" sz="800" dirty="0" err="1">
                <a:latin typeface="Calibri Light" panose="020F0302020204030204" pitchFamily="34" charset="0"/>
              </a:rPr>
              <a:t>Palleau</a:t>
            </a:r>
            <a:r>
              <a:rPr lang="fr-FR" sz="800" dirty="0">
                <a:latin typeface="Calibri Light" panose="020F0302020204030204" pitchFamily="34" charset="0"/>
              </a:rPr>
              <a:t> (La Croix St-Simon Diaconesse, Paris) ; Dr </a:t>
            </a:r>
            <a:r>
              <a:rPr lang="fr-FR" sz="800" dirty="0" err="1">
                <a:latin typeface="Calibri Light" panose="020F0302020204030204" pitchFamily="34" charset="0"/>
              </a:rPr>
              <a:t>Ferroni</a:t>
            </a:r>
            <a:r>
              <a:rPr lang="fr-FR" sz="800" dirty="0">
                <a:latin typeface="Calibri Light" panose="020F0302020204030204" pitchFamily="34" charset="0"/>
              </a:rPr>
              <a:t> (Necker, Paris) ; Dr </a:t>
            </a:r>
            <a:r>
              <a:rPr lang="fr-FR" sz="800" dirty="0" err="1">
                <a:latin typeface="Calibri Light" panose="020F0302020204030204" pitchFamily="34" charset="0"/>
              </a:rPr>
              <a:t>Trystram</a:t>
            </a:r>
            <a:r>
              <a:rPr lang="fr-FR" sz="800" dirty="0">
                <a:latin typeface="Calibri Light" panose="020F0302020204030204" pitchFamily="34" charset="0"/>
              </a:rPr>
              <a:t> (Pitié-Salpêtrière, Paris) ; Dr Mariani-</a:t>
            </a:r>
            <a:r>
              <a:rPr lang="fr-FR" sz="800" dirty="0" err="1">
                <a:latin typeface="Calibri Light" panose="020F0302020204030204" pitchFamily="34" charset="0"/>
              </a:rPr>
              <a:t>Kurkdjian</a:t>
            </a:r>
            <a:r>
              <a:rPr lang="fr-FR" sz="800" dirty="0">
                <a:latin typeface="Calibri Light" panose="020F0302020204030204" pitchFamily="34" charset="0"/>
              </a:rPr>
              <a:t> (Robert-Debré, Paris) ; Dr </a:t>
            </a:r>
            <a:r>
              <a:rPr lang="fr-FR" sz="800" dirty="0" err="1">
                <a:latin typeface="Calibri Light" panose="020F0302020204030204" pitchFamily="34" charset="0"/>
              </a:rPr>
              <a:t>Dahoumane</a:t>
            </a:r>
            <a:r>
              <a:rPr lang="fr-FR" sz="800" dirty="0">
                <a:latin typeface="Calibri Light" panose="020F0302020204030204" pitchFamily="34" charset="0"/>
              </a:rPr>
              <a:t>, Dr Lalande, Pr </a:t>
            </a:r>
            <a:r>
              <a:rPr lang="fr-FR" sz="800" dirty="0" err="1">
                <a:latin typeface="Calibri Light" panose="020F0302020204030204" pitchFamily="34" charset="0"/>
              </a:rPr>
              <a:t>Arlet</a:t>
            </a:r>
            <a:r>
              <a:rPr lang="fr-FR" sz="800" dirty="0">
                <a:latin typeface="Calibri Light" panose="020F0302020204030204" pitchFamily="34" charset="0"/>
              </a:rPr>
              <a:t> (St-Antoine, Paris) ; Dr Le Monnier (St-Joseph, Paris) ; Dr </a:t>
            </a:r>
            <a:r>
              <a:rPr lang="fr-FR" sz="800" dirty="0" err="1">
                <a:latin typeface="Calibri Light" panose="020F0302020204030204" pitchFamily="34" charset="0"/>
              </a:rPr>
              <a:t>Donay</a:t>
            </a:r>
            <a:r>
              <a:rPr lang="fr-FR" sz="800" dirty="0">
                <a:latin typeface="Calibri Light" panose="020F0302020204030204" pitchFamily="34" charset="0"/>
              </a:rPr>
              <a:t>, Pr </a:t>
            </a:r>
            <a:r>
              <a:rPr lang="fr-FR" sz="800" dirty="0" err="1">
                <a:latin typeface="Calibri Light" panose="020F0302020204030204" pitchFamily="34" charset="0"/>
              </a:rPr>
              <a:t>Berçot</a:t>
            </a:r>
            <a:r>
              <a:rPr lang="fr-FR" sz="800" dirty="0">
                <a:latin typeface="Calibri Light" panose="020F0302020204030204" pitchFamily="34" charset="0"/>
              </a:rPr>
              <a:t> (St-Louis, Paris) ; Dr </a:t>
            </a:r>
            <a:r>
              <a:rPr lang="fr-FR" sz="800" dirty="0" err="1">
                <a:latin typeface="Calibri Light" panose="020F0302020204030204" pitchFamily="34" charset="0"/>
              </a:rPr>
              <a:t>Moissenet</a:t>
            </a:r>
            <a:r>
              <a:rPr lang="fr-FR" sz="800" dirty="0">
                <a:latin typeface="Calibri Light" panose="020F0302020204030204" pitchFamily="34" charset="0"/>
              </a:rPr>
              <a:t> (Trousseau, Paris) ; Dr </a:t>
            </a:r>
            <a:r>
              <a:rPr lang="fr-FR" sz="800" dirty="0" err="1">
                <a:latin typeface="Calibri Light" panose="020F0302020204030204" pitchFamily="34" charset="0"/>
              </a:rPr>
              <a:t>Gueudet</a:t>
            </a:r>
            <a:r>
              <a:rPr lang="fr-FR" sz="800" dirty="0">
                <a:latin typeface="Calibri Light" panose="020F0302020204030204" pitchFamily="34" charset="0"/>
              </a:rPr>
              <a:t>, Dr Laurens, Dr </a:t>
            </a:r>
            <a:r>
              <a:rPr lang="fr-FR" sz="800" dirty="0" err="1">
                <a:latin typeface="Calibri Light" panose="020F0302020204030204" pitchFamily="34" charset="0"/>
              </a:rPr>
              <a:t>Pujol</a:t>
            </a:r>
            <a:r>
              <a:rPr lang="fr-FR" sz="800" dirty="0">
                <a:latin typeface="Calibri Light" panose="020F0302020204030204" pitchFamily="34" charset="0"/>
              </a:rPr>
              <a:t> (Perpignan) ; Mme Perchais (</a:t>
            </a:r>
            <a:r>
              <a:rPr lang="fr-FR" sz="800" dirty="0" err="1">
                <a:latin typeface="Calibri Light" panose="020F0302020204030204" pitchFamily="34" charset="0"/>
              </a:rPr>
              <a:t>Ploermel</a:t>
            </a:r>
            <a:r>
              <a:rPr lang="fr-FR" sz="800" dirty="0">
                <a:latin typeface="Calibri Light" panose="020F0302020204030204" pitchFamily="34" charset="0"/>
              </a:rPr>
              <a:t>) ; Dr </a:t>
            </a:r>
            <a:r>
              <a:rPr lang="fr-FR" sz="800" dirty="0" err="1">
                <a:latin typeface="Calibri Light" panose="020F0302020204030204" pitchFamily="34" charset="0"/>
              </a:rPr>
              <a:t>Chéron</a:t>
            </a:r>
            <a:r>
              <a:rPr lang="fr-FR" sz="800" dirty="0">
                <a:latin typeface="Calibri Light" panose="020F0302020204030204" pitchFamily="34" charset="0"/>
              </a:rPr>
              <a:t> (Poissy) ; Pr </a:t>
            </a:r>
            <a:r>
              <a:rPr lang="fr-FR" sz="800" dirty="0" err="1">
                <a:latin typeface="Calibri Light" panose="020F0302020204030204" pitchFamily="34" charset="0"/>
              </a:rPr>
              <a:t>Burucoa</a:t>
            </a:r>
            <a:r>
              <a:rPr lang="fr-FR" sz="800" dirty="0">
                <a:latin typeface="Calibri Light" panose="020F0302020204030204" pitchFamily="34" charset="0"/>
              </a:rPr>
              <a:t>, Mme </a:t>
            </a:r>
            <a:r>
              <a:rPr lang="fr-FR" sz="800" dirty="0" err="1">
                <a:latin typeface="Calibri Light" panose="020F0302020204030204" pitchFamily="34" charset="0"/>
              </a:rPr>
              <a:t>Culos</a:t>
            </a:r>
            <a:r>
              <a:rPr lang="fr-FR" sz="800" dirty="0">
                <a:latin typeface="Calibri Light" panose="020F0302020204030204" pitchFamily="34" charset="0"/>
              </a:rPr>
              <a:t> (Poitiers) ; Mme </a:t>
            </a:r>
            <a:r>
              <a:rPr lang="fr-FR" sz="800" dirty="0" err="1">
                <a:latin typeface="Calibri Light" panose="020F0302020204030204" pitchFamily="34" charset="0"/>
              </a:rPr>
              <a:t>Frech</a:t>
            </a:r>
            <a:r>
              <a:rPr lang="fr-FR" sz="800" dirty="0">
                <a:latin typeface="Calibri Light" panose="020F0302020204030204" pitchFamily="34" charset="0"/>
              </a:rPr>
              <a:t>, M. Gentilhomme (Pontivy) ; Dr Blanchard-Marche, Dr Martres (Pontoise) ; Dr </a:t>
            </a:r>
            <a:r>
              <a:rPr lang="fr-FR" sz="800" dirty="0" err="1">
                <a:latin typeface="Calibri Light" panose="020F0302020204030204" pitchFamily="34" charset="0"/>
              </a:rPr>
              <a:t>Bland</a:t>
            </a:r>
            <a:r>
              <a:rPr lang="fr-FR" sz="800" dirty="0">
                <a:latin typeface="Calibri Light" panose="020F0302020204030204" pitchFamily="34" charset="0"/>
              </a:rPr>
              <a:t> (</a:t>
            </a:r>
            <a:r>
              <a:rPr lang="fr-FR" sz="800" dirty="0" err="1">
                <a:latin typeface="Calibri Light" panose="020F0302020204030204" pitchFamily="34" charset="0"/>
              </a:rPr>
              <a:t>Pringy</a:t>
            </a:r>
            <a:r>
              <a:rPr lang="fr-FR" sz="800" dirty="0">
                <a:latin typeface="Calibri Light" panose="020F0302020204030204" pitchFamily="34" charset="0"/>
              </a:rPr>
              <a:t>) ; Dr Clair (Privas) ; Dr </a:t>
            </a:r>
            <a:r>
              <a:rPr lang="fr-FR" sz="800" dirty="0" err="1">
                <a:latin typeface="Calibri Light" panose="020F0302020204030204" pitchFamily="34" charset="0"/>
              </a:rPr>
              <a:t>Ombandza</a:t>
            </a:r>
            <a:r>
              <a:rPr lang="fr-FR" sz="800" dirty="0">
                <a:latin typeface="Calibri Light" panose="020F0302020204030204" pitchFamily="34" charset="0"/>
              </a:rPr>
              <a:t> (Provins) ; Mme Geffroy, Mme Guillou (Quimper) ; Dr Desbois (Rambouillet) ; Dr Menouar (Rang-du-</a:t>
            </a:r>
            <a:r>
              <a:rPr lang="fr-FR" sz="800" dirty="0" err="1">
                <a:latin typeface="Calibri Light" panose="020F0302020204030204" pitchFamily="34" charset="0"/>
              </a:rPr>
              <a:t>Fliers</a:t>
            </a:r>
            <a:r>
              <a:rPr lang="fr-FR" sz="800" dirty="0">
                <a:latin typeface="Calibri Light" panose="020F0302020204030204" pitchFamily="34" charset="0"/>
              </a:rPr>
              <a:t>) ; Pr De Champs de Saint Léger, Dr Vernet-Garnier (Reims) ; Pr </a:t>
            </a:r>
            <a:r>
              <a:rPr lang="fr-FR" sz="800" dirty="0" err="1">
                <a:latin typeface="Calibri Light" panose="020F0302020204030204" pitchFamily="34" charset="0"/>
              </a:rPr>
              <a:t>Cattoir</a:t>
            </a:r>
            <a:r>
              <a:rPr lang="fr-FR" sz="800" dirty="0">
                <a:latin typeface="Calibri Light" panose="020F0302020204030204" pitchFamily="34" charset="0"/>
              </a:rPr>
              <a:t>, Dr </a:t>
            </a:r>
            <a:r>
              <a:rPr lang="fr-FR" sz="800" dirty="0" err="1">
                <a:latin typeface="Calibri Light" panose="020F0302020204030204" pitchFamily="34" charset="0"/>
              </a:rPr>
              <a:t>Piau-Couapel</a:t>
            </a:r>
            <a:r>
              <a:rPr lang="fr-FR" sz="800" dirty="0">
                <a:latin typeface="Calibri Light" panose="020F0302020204030204" pitchFamily="34" charset="0"/>
              </a:rPr>
              <a:t> (</a:t>
            </a:r>
            <a:r>
              <a:rPr lang="fr-FR" sz="800" dirty="0" err="1">
                <a:latin typeface="Calibri Light" panose="020F0302020204030204" pitchFamily="34" charset="0"/>
              </a:rPr>
              <a:t>Pontchaillou</a:t>
            </a:r>
            <a:r>
              <a:rPr lang="fr-FR" sz="800" dirty="0">
                <a:latin typeface="Calibri Light" panose="020F0302020204030204" pitchFamily="34" charset="0"/>
              </a:rPr>
              <a:t>, Rennes) ; Dr Bréchet (Roanne) ; Mme </a:t>
            </a:r>
            <a:r>
              <a:rPr lang="fr-FR" sz="800" dirty="0" err="1">
                <a:latin typeface="Calibri Light" panose="020F0302020204030204" pitchFamily="34" charset="0"/>
              </a:rPr>
              <a:t>Dubourdieu</a:t>
            </a:r>
            <a:r>
              <a:rPr lang="fr-FR" sz="800" dirty="0">
                <a:latin typeface="Calibri Light" panose="020F0302020204030204" pitchFamily="34" charset="0"/>
              </a:rPr>
              <a:t> (Rodez) ; Dr </a:t>
            </a:r>
            <a:r>
              <a:rPr lang="fr-FR" sz="800" dirty="0" err="1">
                <a:latin typeface="Calibri Light" panose="020F0302020204030204" pitchFamily="34" charset="0"/>
              </a:rPr>
              <a:t>Guier</a:t>
            </a:r>
            <a:r>
              <a:rPr lang="fr-FR" sz="800" dirty="0">
                <a:latin typeface="Calibri Light" panose="020F0302020204030204" pitchFamily="34" charset="0"/>
              </a:rPr>
              <a:t> (Romans) ; Dr </a:t>
            </a:r>
            <a:r>
              <a:rPr lang="fr-FR" sz="800" dirty="0" err="1">
                <a:latin typeface="Calibri Light" panose="020F0302020204030204" pitchFamily="34" charset="0"/>
              </a:rPr>
              <a:t>Vachée</a:t>
            </a:r>
            <a:r>
              <a:rPr lang="fr-FR" sz="800" dirty="0">
                <a:latin typeface="Calibri Light" panose="020F0302020204030204" pitchFamily="34" charset="0"/>
              </a:rPr>
              <a:t> (Roubaix) ; Dr </a:t>
            </a:r>
            <a:r>
              <a:rPr lang="fr-FR" sz="800" dirty="0" err="1">
                <a:latin typeface="Calibri Light" panose="020F0302020204030204" pitchFamily="34" charset="0"/>
              </a:rPr>
              <a:t>Frebourg</a:t>
            </a:r>
            <a:r>
              <a:rPr lang="fr-FR" sz="800" dirty="0">
                <a:latin typeface="Calibri Light" panose="020F0302020204030204" pitchFamily="34" charset="0"/>
              </a:rPr>
              <a:t>, Pr </a:t>
            </a:r>
            <a:r>
              <a:rPr lang="fr-FR" sz="800" dirty="0" err="1">
                <a:latin typeface="Calibri Light" panose="020F0302020204030204" pitchFamily="34" charset="0"/>
              </a:rPr>
              <a:t>Pestel</a:t>
            </a:r>
            <a:r>
              <a:rPr lang="fr-FR" sz="800" dirty="0">
                <a:latin typeface="Calibri Light" panose="020F0302020204030204" pitchFamily="34" charset="0"/>
              </a:rPr>
              <a:t>-Caron (Rouen) ; Dr Violette (Saintes) ; Dr Jacob (Salon-de-Provence) ; Dr Fos (Sarrebourg) ; Dr </a:t>
            </a:r>
            <a:r>
              <a:rPr lang="fr-FR" sz="800" dirty="0" err="1">
                <a:latin typeface="Calibri Light" panose="020F0302020204030204" pitchFamily="34" charset="0"/>
              </a:rPr>
              <a:t>Lanselle</a:t>
            </a:r>
            <a:r>
              <a:rPr lang="fr-FR" sz="800" dirty="0">
                <a:latin typeface="Calibri Light" panose="020F0302020204030204" pitchFamily="34" charset="0"/>
              </a:rPr>
              <a:t> (Sarreguemines) ; Dr Morvan (Saumur) ; Mme </a:t>
            </a:r>
            <a:r>
              <a:rPr lang="fr-FR" sz="800" dirty="0" err="1">
                <a:latin typeface="Calibri Light" panose="020F0302020204030204" pitchFamily="34" charset="0"/>
              </a:rPr>
              <a:t>Glatz</a:t>
            </a:r>
            <a:r>
              <a:rPr lang="fr-FR" sz="800" dirty="0">
                <a:latin typeface="Calibri Light" panose="020F0302020204030204" pitchFamily="34" charset="0"/>
              </a:rPr>
              <a:t> (Saverne) ; Dr Rolland (Seclin) ; Dr Piques, Dr Garrot (Semur-en-Auxois) ; Dr Hervé (Sens) ; Dr </a:t>
            </a:r>
            <a:r>
              <a:rPr lang="fr-FR" sz="800" dirty="0" err="1">
                <a:latin typeface="Calibri Light" panose="020F0302020204030204" pitchFamily="34" charset="0"/>
              </a:rPr>
              <a:t>Bouquigny</a:t>
            </a:r>
            <a:r>
              <a:rPr lang="fr-FR" sz="800" dirty="0">
                <a:latin typeface="Calibri Light" panose="020F0302020204030204" pitchFamily="34" charset="0"/>
              </a:rPr>
              <a:t> (Soissons) ; Dr Plassart (St-Aubin-lès-Elbeuf) ; Dr </a:t>
            </a:r>
            <a:r>
              <a:rPr lang="fr-FR" sz="800" dirty="0" err="1">
                <a:latin typeface="Calibri Light" panose="020F0302020204030204" pitchFamily="34" charset="0"/>
              </a:rPr>
              <a:t>Letellier</a:t>
            </a:r>
            <a:r>
              <a:rPr lang="fr-FR" sz="800" dirty="0">
                <a:latin typeface="Calibri Light" panose="020F0302020204030204" pitchFamily="34" charset="0"/>
              </a:rPr>
              <a:t>, Dr Dupin (St-Brieuc) ; Dr Rey, Dr </a:t>
            </a:r>
            <a:r>
              <a:rPr lang="fr-FR" sz="800" dirty="0" err="1">
                <a:latin typeface="Calibri Light" panose="020F0302020204030204" pitchFamily="34" charset="0"/>
              </a:rPr>
              <a:t>Brovedani</a:t>
            </a:r>
            <a:r>
              <a:rPr lang="fr-FR" sz="800" dirty="0">
                <a:latin typeface="Calibri Light" panose="020F0302020204030204" pitchFamily="34" charset="0"/>
              </a:rPr>
              <a:t> (St-Cloud) ; Dr </a:t>
            </a:r>
            <a:r>
              <a:rPr lang="fr-FR" sz="800" dirty="0" err="1">
                <a:latin typeface="Calibri Light" panose="020F0302020204030204" pitchFamily="34" charset="0"/>
              </a:rPr>
              <a:t>Chaplain</a:t>
            </a:r>
            <a:r>
              <a:rPr lang="fr-FR" sz="800" dirty="0">
                <a:latin typeface="Calibri Light" panose="020F0302020204030204" pitchFamily="34" charset="0"/>
              </a:rPr>
              <a:t> (St-Denis) ; Dr </a:t>
            </a:r>
            <a:r>
              <a:rPr lang="fr-FR" sz="800" dirty="0" err="1">
                <a:latin typeface="Calibri Light" panose="020F0302020204030204" pitchFamily="34" charset="0"/>
              </a:rPr>
              <a:t>Queuche</a:t>
            </a:r>
            <a:r>
              <a:rPr lang="fr-FR" sz="800" dirty="0">
                <a:latin typeface="Calibri Light" panose="020F0302020204030204" pitchFamily="34" charset="0"/>
              </a:rPr>
              <a:t> (St-</a:t>
            </a:r>
            <a:r>
              <a:rPr lang="fr-FR" sz="800" dirty="0" err="1">
                <a:latin typeface="Calibri Light" panose="020F0302020204030204" pitchFamily="34" charset="0"/>
              </a:rPr>
              <a:t>Dié</a:t>
            </a:r>
            <a:r>
              <a:rPr lang="fr-FR" sz="800" dirty="0">
                <a:latin typeface="Calibri Light" panose="020F0302020204030204" pitchFamily="34" charset="0"/>
              </a:rPr>
              <a:t>) ; Dr </a:t>
            </a:r>
            <a:r>
              <a:rPr lang="fr-FR" sz="800" dirty="0" err="1">
                <a:latin typeface="Calibri Light" panose="020F0302020204030204" pitchFamily="34" charset="0"/>
              </a:rPr>
              <a:t>Bineau</a:t>
            </a:r>
            <a:r>
              <a:rPr lang="fr-FR" sz="800" dirty="0">
                <a:latin typeface="Calibri Light" panose="020F0302020204030204" pitchFamily="34" charset="0"/>
              </a:rPr>
              <a:t>, Mme </a:t>
            </a:r>
            <a:r>
              <a:rPr lang="fr-FR" sz="800" dirty="0" err="1">
                <a:latin typeface="Calibri Light" panose="020F0302020204030204" pitchFamily="34" charset="0"/>
              </a:rPr>
              <a:t>Petitfour</a:t>
            </a:r>
            <a:r>
              <a:rPr lang="fr-FR" sz="800" dirty="0">
                <a:latin typeface="Calibri Light" panose="020F0302020204030204" pitchFamily="34" charset="0"/>
              </a:rPr>
              <a:t> (St-</a:t>
            </a:r>
            <a:r>
              <a:rPr lang="fr-FR" sz="800" dirty="0" err="1">
                <a:latin typeface="Calibri Light" panose="020F0302020204030204" pitchFamily="34" charset="0"/>
              </a:rPr>
              <a:t>Dizier</a:t>
            </a:r>
            <a:r>
              <a:rPr lang="fr-FR" sz="800" dirty="0">
                <a:latin typeface="Calibri Light" panose="020F0302020204030204" pitchFamily="34" charset="0"/>
              </a:rPr>
              <a:t>) ; Dr </a:t>
            </a:r>
            <a:r>
              <a:rPr lang="fr-FR" sz="800" dirty="0" err="1">
                <a:latin typeface="Calibri Light" panose="020F0302020204030204" pitchFamily="34" charset="0"/>
              </a:rPr>
              <a:t>Labonne</a:t>
            </a:r>
            <a:r>
              <a:rPr lang="fr-FR" sz="800" dirty="0">
                <a:latin typeface="Calibri Light" panose="020F0302020204030204" pitchFamily="34" charset="0"/>
              </a:rPr>
              <a:t> (St-Gaudens) ; Dr Aucher (St-Jean d’</a:t>
            </a:r>
            <a:r>
              <a:rPr lang="fr-FR" sz="800" dirty="0" err="1">
                <a:latin typeface="Calibri Light" panose="020F0302020204030204" pitchFamily="34" charset="0"/>
              </a:rPr>
              <a:t>Angély</a:t>
            </a:r>
            <a:r>
              <a:rPr lang="fr-FR" sz="800" dirty="0">
                <a:latin typeface="Calibri Light" panose="020F0302020204030204" pitchFamily="34" charset="0"/>
              </a:rPr>
              <a:t>) ; Dr Guérin (St-</a:t>
            </a:r>
            <a:r>
              <a:rPr lang="fr-FR" sz="800" dirty="0" err="1">
                <a:latin typeface="Calibri Light" panose="020F0302020204030204" pitchFamily="34" charset="0"/>
              </a:rPr>
              <a:t>Lô</a:t>
            </a:r>
            <a:r>
              <a:rPr lang="fr-FR" sz="800" dirty="0">
                <a:latin typeface="Calibri Light" panose="020F0302020204030204" pitchFamily="34" charset="0"/>
              </a:rPr>
              <a:t>) ; Dr Mignard Corbel (St-Malo) ; Dr </a:t>
            </a:r>
            <a:r>
              <a:rPr lang="fr-FR" sz="800" dirty="0" err="1">
                <a:latin typeface="Calibri Light" panose="020F0302020204030204" pitchFamily="34" charset="0"/>
              </a:rPr>
              <a:t>Lemenand</a:t>
            </a:r>
            <a:r>
              <a:rPr lang="fr-FR" sz="800" dirty="0">
                <a:latin typeface="Calibri Light" panose="020F0302020204030204" pitchFamily="34" charset="0"/>
              </a:rPr>
              <a:t> (St-Nazaire) ; Dr </a:t>
            </a:r>
            <a:r>
              <a:rPr lang="fr-FR" sz="800" dirty="0" err="1">
                <a:latin typeface="Calibri Light" panose="020F0302020204030204" pitchFamily="34" charset="0"/>
              </a:rPr>
              <a:t>Larréché</a:t>
            </a:r>
            <a:r>
              <a:rPr lang="fr-FR" sz="800" dirty="0">
                <a:latin typeface="Calibri Light" panose="020F0302020204030204" pitchFamily="34" charset="0"/>
              </a:rPr>
              <a:t>, Dr Bousquet (H.I.A Bégin, St-Mandé) ; Dr </a:t>
            </a:r>
            <a:r>
              <a:rPr lang="fr-FR" sz="800" dirty="0" err="1">
                <a:latin typeface="Calibri Light" panose="020F0302020204030204" pitchFamily="34" charset="0"/>
              </a:rPr>
              <a:t>Samaille</a:t>
            </a:r>
            <a:r>
              <a:rPr lang="fr-FR" sz="800" dirty="0">
                <a:latin typeface="Calibri Light" panose="020F0302020204030204" pitchFamily="34" charset="0"/>
              </a:rPr>
              <a:t> (St-Omer) ; Dr Decroix (St-Quentin) ; Pr </a:t>
            </a:r>
            <a:r>
              <a:rPr lang="fr-FR" sz="800" dirty="0" err="1">
                <a:latin typeface="Calibri Light" panose="020F0302020204030204" pitchFamily="34" charset="0"/>
              </a:rPr>
              <a:t>Jaulhac</a:t>
            </a:r>
            <a:r>
              <a:rPr lang="fr-FR" sz="800" dirty="0">
                <a:latin typeface="Calibri Light" panose="020F0302020204030204" pitchFamily="34" charset="0"/>
              </a:rPr>
              <a:t>, Mme Renault (Strasbourg) ; Dr </a:t>
            </a:r>
            <a:r>
              <a:rPr lang="fr-FR" sz="800" dirty="0" err="1">
                <a:latin typeface="Calibri Light" panose="020F0302020204030204" pitchFamily="34" charset="0"/>
              </a:rPr>
              <a:t>Farfour</a:t>
            </a:r>
            <a:r>
              <a:rPr lang="fr-FR" sz="800" dirty="0">
                <a:latin typeface="Calibri Light" panose="020F0302020204030204" pitchFamily="34" charset="0"/>
              </a:rPr>
              <a:t>, Dr </a:t>
            </a:r>
            <a:r>
              <a:rPr lang="fr-FR" sz="800" dirty="0" err="1">
                <a:latin typeface="Calibri Light" panose="020F0302020204030204" pitchFamily="34" charset="0"/>
              </a:rPr>
              <a:t>Cardot</a:t>
            </a:r>
            <a:r>
              <a:rPr lang="fr-FR" sz="800" dirty="0">
                <a:latin typeface="Calibri Light" panose="020F0302020204030204" pitchFamily="34" charset="0"/>
              </a:rPr>
              <a:t> (Suresnes) ; Dr </a:t>
            </a:r>
            <a:r>
              <a:rPr lang="fr-FR" sz="800" dirty="0" err="1">
                <a:latin typeface="Calibri Light" panose="020F0302020204030204" pitchFamily="34" charset="0"/>
              </a:rPr>
              <a:t>Tiry</a:t>
            </a:r>
            <a:r>
              <a:rPr lang="fr-FR" sz="800" dirty="0">
                <a:latin typeface="Calibri Light" panose="020F0302020204030204" pitchFamily="34" charset="0"/>
              </a:rPr>
              <a:t> (Thouars) ; Dr Fabbro, Dr Ahmed-Khalifa (Thionville) ; Dr Imbert, Dr Marchand (Toulon) ; Pr Janvier (H.I.A Sainte Anne, Toulon) ; Dr </a:t>
            </a:r>
            <a:r>
              <a:rPr lang="fr-FR" sz="800" dirty="0" err="1">
                <a:latin typeface="Calibri Light" panose="020F0302020204030204" pitchFamily="34" charset="0"/>
              </a:rPr>
              <a:t>Grare</a:t>
            </a:r>
            <a:r>
              <a:rPr lang="fr-FR" sz="800" dirty="0">
                <a:latin typeface="Calibri Light" panose="020F0302020204030204" pitchFamily="34" charset="0"/>
              </a:rPr>
              <a:t>, Dr Dubois (Institut Fédératif de Biologie, Toulouse) ; Dr </a:t>
            </a:r>
            <a:r>
              <a:rPr lang="fr-FR" sz="800" dirty="0" err="1">
                <a:latin typeface="Calibri Light" panose="020F0302020204030204" pitchFamily="34" charset="0"/>
              </a:rPr>
              <a:t>Patoz</a:t>
            </a:r>
            <a:r>
              <a:rPr lang="fr-FR" sz="800" dirty="0">
                <a:latin typeface="Calibri Light" panose="020F0302020204030204" pitchFamily="34" charset="0"/>
              </a:rPr>
              <a:t> (Tourcoing) ; Pr </a:t>
            </a:r>
            <a:r>
              <a:rPr lang="fr-FR" sz="800" dirty="0" err="1">
                <a:latin typeface="Calibri Light" panose="020F0302020204030204" pitchFamily="34" charset="0"/>
              </a:rPr>
              <a:t>Lanotte</a:t>
            </a:r>
            <a:r>
              <a:rPr lang="fr-FR" sz="800" dirty="0">
                <a:latin typeface="Calibri Light" panose="020F0302020204030204" pitchFamily="34" charset="0"/>
              </a:rPr>
              <a:t>, Pr Lartigue, Pr </a:t>
            </a:r>
            <a:r>
              <a:rPr lang="fr-FR" sz="800" dirty="0" err="1">
                <a:latin typeface="Calibri Light" panose="020F0302020204030204" pitchFamily="34" charset="0"/>
              </a:rPr>
              <a:t>Mereghetti</a:t>
            </a:r>
            <a:r>
              <a:rPr lang="fr-FR" sz="800" dirty="0">
                <a:latin typeface="Calibri Light" panose="020F0302020204030204" pitchFamily="34" charset="0"/>
              </a:rPr>
              <a:t> (Bretonneau, Tours) ; Mme Petit (Tulle) ; Dr Sartre (Valence) ; Dr </a:t>
            </a:r>
            <a:r>
              <a:rPr lang="fr-FR" sz="800" dirty="0" err="1">
                <a:latin typeface="Calibri Light" panose="020F0302020204030204" pitchFamily="34" charset="0"/>
              </a:rPr>
              <a:t>Cattoen</a:t>
            </a:r>
            <a:r>
              <a:rPr lang="fr-FR" sz="800" dirty="0">
                <a:latin typeface="Calibri Light" panose="020F0302020204030204" pitchFamily="34" charset="0"/>
              </a:rPr>
              <a:t> (Valenciennes) ; Dr </a:t>
            </a:r>
            <a:r>
              <a:rPr lang="fr-FR" sz="800" dirty="0" err="1">
                <a:latin typeface="Calibri Light" panose="020F0302020204030204" pitchFamily="34" charset="0"/>
              </a:rPr>
              <a:t>Pouedras</a:t>
            </a:r>
            <a:r>
              <a:rPr lang="fr-FR" sz="800" dirty="0">
                <a:latin typeface="Calibri Light" panose="020F0302020204030204" pitchFamily="34" charset="0"/>
              </a:rPr>
              <a:t> (Vannes) ; Dr Vignon (Vaux/Mer) ; Dr Picard (Vichy) ; Dr </a:t>
            </a:r>
            <a:r>
              <a:rPr lang="fr-FR" sz="800" dirty="0" err="1">
                <a:latin typeface="Calibri Light" panose="020F0302020204030204" pitchFamily="34" charset="0"/>
              </a:rPr>
              <a:t>Danquigny</a:t>
            </a:r>
            <a:r>
              <a:rPr lang="fr-FR" sz="800" dirty="0">
                <a:latin typeface="Calibri Light" panose="020F0302020204030204" pitchFamily="34" charset="0"/>
              </a:rPr>
              <a:t>, Dr </a:t>
            </a:r>
            <a:r>
              <a:rPr lang="fr-FR" sz="800" dirty="0" err="1">
                <a:latin typeface="Calibri Light" panose="020F0302020204030204" pitchFamily="34" charset="0"/>
              </a:rPr>
              <a:t>Bonjean</a:t>
            </a:r>
            <a:r>
              <a:rPr lang="fr-FR" sz="800" dirty="0">
                <a:latin typeface="Calibri Light" panose="020F0302020204030204" pitchFamily="34" charset="0"/>
              </a:rPr>
              <a:t> (Vienne) ; Dr </a:t>
            </a:r>
            <a:r>
              <a:rPr lang="fr-FR" sz="800" dirty="0" err="1">
                <a:latin typeface="Calibri Light" panose="020F0302020204030204" pitchFamily="34" charset="0"/>
              </a:rPr>
              <a:t>Watine</a:t>
            </a:r>
            <a:r>
              <a:rPr lang="fr-FR" sz="800" dirty="0">
                <a:latin typeface="Calibri Light" panose="020F0302020204030204" pitchFamily="34" charset="0"/>
              </a:rPr>
              <a:t> (Villefranche-de-Rouergue) ; Dr Breuil, Mme Citerne-Fauconnier (Villeneuve-St-Georges) ; Mme </a:t>
            </a:r>
            <a:r>
              <a:rPr lang="fr-FR" sz="800" dirty="0" err="1">
                <a:latin typeface="Calibri Light" panose="020F0302020204030204" pitchFamily="34" charset="0"/>
              </a:rPr>
              <a:t>Dorangeon</a:t>
            </a:r>
            <a:r>
              <a:rPr lang="fr-FR" sz="800" dirty="0">
                <a:latin typeface="Calibri Light" panose="020F0302020204030204" pitchFamily="34" charset="0"/>
              </a:rPr>
              <a:t> (Villefranche/Saône) ; Dr </a:t>
            </a:r>
            <a:r>
              <a:rPr lang="fr-FR" sz="800" dirty="0" err="1">
                <a:latin typeface="Calibri Light" panose="020F0302020204030204" pitchFamily="34" charset="0"/>
              </a:rPr>
              <a:t>Audié</a:t>
            </a:r>
            <a:r>
              <a:rPr lang="fr-FR" sz="800" dirty="0">
                <a:latin typeface="Calibri Light" panose="020F0302020204030204" pitchFamily="34" charset="0"/>
              </a:rPr>
              <a:t> (Villeneuve/Lot) ; Mme </a:t>
            </a:r>
            <a:r>
              <a:rPr lang="fr-FR" sz="800" dirty="0" err="1">
                <a:latin typeface="Calibri Light" panose="020F0302020204030204" pitchFamily="34" charset="0"/>
              </a:rPr>
              <a:t>Vray</a:t>
            </a:r>
            <a:r>
              <a:rPr lang="fr-FR" sz="800" dirty="0">
                <a:latin typeface="Calibri Light" panose="020F0302020204030204" pitchFamily="34" charset="0"/>
              </a:rPr>
              <a:t> (Voiron) ; Dr </a:t>
            </a:r>
            <a:r>
              <a:rPr lang="fr-FR" sz="800" dirty="0" err="1">
                <a:latin typeface="Calibri Light" panose="020F0302020204030204" pitchFamily="34" charset="0"/>
              </a:rPr>
              <a:t>Mattera</a:t>
            </a:r>
            <a:r>
              <a:rPr lang="fr-FR" sz="800" dirty="0">
                <a:latin typeface="Calibri Light" panose="020F0302020204030204" pitchFamily="34" charset="0"/>
              </a:rPr>
              <a:t>, Dr </a:t>
            </a:r>
            <a:r>
              <a:rPr lang="fr-FR" sz="800" dirty="0" err="1">
                <a:latin typeface="Calibri Light" panose="020F0302020204030204" pitchFamily="34" charset="0"/>
              </a:rPr>
              <a:t>Harrois</a:t>
            </a:r>
            <a:r>
              <a:rPr lang="fr-FR" sz="800" dirty="0">
                <a:latin typeface="Calibri Light" panose="020F0302020204030204" pitchFamily="34" charset="0"/>
              </a:rPr>
              <a:t> (Basse-Terre) ; Pr Pierre-</a:t>
            </a:r>
            <a:r>
              <a:rPr lang="fr-FR" sz="800" dirty="0" err="1">
                <a:latin typeface="Calibri Light" panose="020F0302020204030204" pitchFamily="34" charset="0"/>
              </a:rPr>
              <a:t>Demar</a:t>
            </a:r>
            <a:r>
              <a:rPr lang="fr-FR" sz="800" dirty="0">
                <a:latin typeface="Calibri Light" panose="020F0302020204030204" pitchFamily="34" charset="0"/>
              </a:rPr>
              <a:t> (Cayenne) ; Dr Olive, Mme Théodose (Fort-de-France) ; Dr Benoit-</a:t>
            </a:r>
            <a:r>
              <a:rPr lang="fr-FR" sz="800" dirty="0" err="1">
                <a:latin typeface="Calibri Light" panose="020F0302020204030204" pitchFamily="34" charset="0"/>
              </a:rPr>
              <a:t>Cattin</a:t>
            </a:r>
            <a:r>
              <a:rPr lang="fr-FR" sz="800" dirty="0">
                <a:latin typeface="Calibri Light" panose="020F0302020204030204" pitchFamily="34" charset="0"/>
              </a:rPr>
              <a:t> (Mamoudzou, Mayotte) ; Dr </a:t>
            </a:r>
            <a:r>
              <a:rPr lang="fr-FR" sz="800" dirty="0" err="1">
                <a:latin typeface="Calibri Light" panose="020F0302020204030204" pitchFamily="34" charset="0"/>
              </a:rPr>
              <a:t>Boijout</a:t>
            </a:r>
            <a:r>
              <a:rPr lang="fr-FR" sz="800" dirty="0">
                <a:latin typeface="Calibri Light" panose="020F0302020204030204" pitchFamily="34" charset="0"/>
              </a:rPr>
              <a:t>, Dr Nicolas, Dr Bastian (Pointe-à-Pitre) ; Dr Traversier, Dr </a:t>
            </a:r>
            <a:r>
              <a:rPr lang="fr-FR" sz="800" dirty="0" err="1">
                <a:latin typeface="Calibri Light" panose="020F0302020204030204" pitchFamily="34" charset="0"/>
              </a:rPr>
              <a:t>Belmonte</a:t>
            </a:r>
            <a:r>
              <a:rPr lang="fr-FR" sz="800" dirty="0">
                <a:latin typeface="Calibri Light" panose="020F0302020204030204" pitchFamily="34" charset="0"/>
              </a:rPr>
              <a:t> (St-Denis, La Réunion) ; Dr </a:t>
            </a:r>
            <a:r>
              <a:rPr lang="fr-FR" sz="800" dirty="0" err="1">
                <a:latin typeface="Calibri Light" panose="020F0302020204030204" pitchFamily="34" charset="0"/>
              </a:rPr>
              <a:t>Carod</a:t>
            </a:r>
            <a:r>
              <a:rPr lang="fr-FR" sz="800" dirty="0">
                <a:latin typeface="Calibri Light" panose="020F0302020204030204" pitchFamily="34" charset="0"/>
              </a:rPr>
              <a:t> (St-Laurent-du-Maroni) ; Dr </a:t>
            </a:r>
            <a:r>
              <a:rPr lang="fr-FR" sz="800" dirty="0" err="1">
                <a:latin typeface="Calibri Light" panose="020F0302020204030204" pitchFamily="34" charset="0"/>
              </a:rPr>
              <a:t>Zémali</a:t>
            </a:r>
            <a:r>
              <a:rPr lang="fr-FR" sz="800" dirty="0">
                <a:latin typeface="Calibri Light" panose="020F0302020204030204" pitchFamily="34" charset="0"/>
              </a:rPr>
              <a:t>, Dr Picot (St-Pierre, La Réunion).</a:t>
            </a:r>
          </a:p>
        </p:txBody>
      </p:sp>
    </p:spTree>
    <p:extLst>
      <p:ext uri="{BB962C8B-B14F-4D97-AF65-F5344CB8AC3E}">
        <p14:creationId xmlns:p14="http://schemas.microsoft.com/office/powerpoint/2010/main" val="2289614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1" y="1412776"/>
            <a:ext cx="8136904" cy="4824535"/>
          </a:xfrm>
        </p:spPr>
        <p:txBody>
          <a:bodyPr/>
          <a:lstStyle/>
          <a:p>
            <a:r>
              <a:rPr lang="fr-FR" cap="none" dirty="0" smtClean="0">
                <a:latin typeface="+mj-lt"/>
              </a:rPr>
              <a:t>Définition de cas</a:t>
            </a:r>
          </a:p>
          <a:p>
            <a:pPr marL="0" lvl="2" indent="0">
              <a:buNone/>
            </a:pPr>
            <a:endParaRPr lang="fr-FR" altLang="fr-FR" dirty="0" smtClean="0"/>
          </a:p>
          <a:p>
            <a:pPr marL="0" lvl="2" indent="0" algn="just">
              <a:buNone/>
            </a:pPr>
            <a:r>
              <a:rPr lang="fr-FR" altLang="fr-FR" b="0" dirty="0" smtClean="0">
                <a:latin typeface="+mj-lt"/>
              </a:rPr>
              <a:t>Pour </a:t>
            </a:r>
            <a:r>
              <a:rPr lang="fr-FR" altLang="fr-FR" b="0" dirty="0">
                <a:latin typeface="+mj-lt"/>
              </a:rPr>
              <a:t>la surveillance Epibac, un cas est défini par l’isolement de ou une PCR positive* à </a:t>
            </a:r>
            <a:r>
              <a:rPr lang="fr-FR" altLang="fr-FR" b="0" i="1" dirty="0">
                <a:latin typeface="+mj-lt"/>
              </a:rPr>
              <a:t>Haemophilus influenzae </a:t>
            </a:r>
            <a:r>
              <a:rPr lang="fr-FR" altLang="fr-FR" b="0" dirty="0">
                <a:latin typeface="+mj-lt"/>
              </a:rPr>
              <a:t>ou</a:t>
            </a:r>
            <a:r>
              <a:rPr lang="fr-FR" altLang="fr-FR" b="0" i="1" dirty="0">
                <a:latin typeface="+mj-lt"/>
              </a:rPr>
              <a:t> Neisseria meningitidis </a:t>
            </a:r>
            <a:r>
              <a:rPr lang="fr-FR" altLang="fr-FR" b="0" dirty="0">
                <a:latin typeface="+mj-lt"/>
              </a:rPr>
              <a:t>ou</a:t>
            </a:r>
            <a:r>
              <a:rPr lang="fr-FR" altLang="fr-FR" b="0" i="1" dirty="0">
                <a:latin typeface="+mj-lt"/>
              </a:rPr>
              <a:t> Listeria monocytogenes </a:t>
            </a:r>
            <a:r>
              <a:rPr lang="fr-FR" altLang="fr-FR" b="0" dirty="0">
                <a:latin typeface="+mj-lt"/>
              </a:rPr>
              <a:t>ou</a:t>
            </a:r>
            <a:r>
              <a:rPr lang="fr-FR" altLang="fr-FR" b="0" i="1" dirty="0">
                <a:latin typeface="+mj-lt"/>
              </a:rPr>
              <a:t> Streptococcus pneumoniae </a:t>
            </a:r>
            <a:r>
              <a:rPr lang="fr-FR" altLang="fr-FR" b="0" dirty="0">
                <a:latin typeface="+mj-lt"/>
              </a:rPr>
              <a:t>ou</a:t>
            </a:r>
            <a:r>
              <a:rPr lang="fr-FR" altLang="fr-FR" b="0" i="1" dirty="0">
                <a:latin typeface="+mj-lt"/>
              </a:rPr>
              <a:t> Streptococcus pyogenes</a:t>
            </a:r>
            <a:r>
              <a:rPr lang="fr-FR" altLang="fr-FR" b="0" dirty="0">
                <a:latin typeface="+mj-lt"/>
              </a:rPr>
              <a:t> (streptocoque groupe A) ou</a:t>
            </a:r>
            <a:r>
              <a:rPr lang="fr-FR" altLang="fr-FR" b="0" i="1" dirty="0">
                <a:latin typeface="+mj-lt"/>
              </a:rPr>
              <a:t> Streptococcus agalactiae</a:t>
            </a:r>
            <a:r>
              <a:rPr lang="fr-FR" altLang="fr-FR" b="0" dirty="0">
                <a:latin typeface="+mj-lt"/>
              </a:rPr>
              <a:t> (streptocoque groupe B) dans le sang pour la bactériémie ou dans le liquide céphalo-rachidien (LCR) pour la méningite. </a:t>
            </a:r>
          </a:p>
          <a:p>
            <a:pPr marL="0" lvl="2" indent="0">
              <a:buNone/>
            </a:pPr>
            <a:endParaRPr lang="fr-FR" dirty="0" smtClean="0">
              <a:latin typeface="+mj-lt"/>
            </a:endParaRPr>
          </a:p>
          <a:p>
            <a:pPr lvl="2"/>
            <a:endParaRPr lang="fr-FR" dirty="0">
              <a:latin typeface="+mj-lt"/>
            </a:endParaRPr>
          </a:p>
          <a:p>
            <a:pPr marL="0" lvl="2" indent="0">
              <a:buNone/>
            </a:pPr>
            <a:endParaRPr lang="fr-FR" altLang="fr-FR" sz="1400" b="0" i="1" dirty="0" smtClean="0">
              <a:latin typeface="+mj-lt"/>
            </a:endParaRPr>
          </a:p>
          <a:p>
            <a:pPr marL="0" lvl="2" indent="0">
              <a:buNone/>
            </a:pPr>
            <a:r>
              <a:rPr lang="fr-FR" altLang="fr-FR" sz="1400" b="0" i="1" dirty="0" smtClean="0">
                <a:latin typeface="+mj-lt"/>
              </a:rPr>
              <a:t>*</a:t>
            </a:r>
            <a:r>
              <a:rPr lang="fr-FR" altLang="fr-FR" sz="1400" b="0" i="1" dirty="0">
                <a:latin typeface="+mj-lt"/>
              </a:rPr>
              <a:t>La méthode de détection par PCR est retenue dans la définition de cas à partir de 2009.</a:t>
            </a:r>
          </a:p>
          <a:p>
            <a:pPr marL="0" lvl="2" indent="0">
              <a:buNone/>
            </a:pPr>
            <a:endParaRPr lang="fr-FR" altLang="fr-FR" dirty="0"/>
          </a:p>
        </p:txBody>
      </p:sp>
    </p:spTree>
    <p:extLst>
      <p:ext uri="{BB962C8B-B14F-4D97-AF65-F5344CB8AC3E}">
        <p14:creationId xmlns:p14="http://schemas.microsoft.com/office/powerpoint/2010/main" val="3787078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6768752" cy="936104"/>
          </a:xfrm>
        </p:spPr>
        <p:txBody>
          <a:bodyPr/>
          <a:lstStyle/>
          <a:p>
            <a:r>
              <a:rPr lang="fr-FR" dirty="0" smtClean="0"/>
              <a:t>Méthode</a:t>
            </a:r>
            <a:endParaRPr lang="fr-FR" dirty="0"/>
          </a:p>
        </p:txBody>
      </p:sp>
      <p:sp>
        <p:nvSpPr>
          <p:cNvPr id="4" name="Espace réservé du texte 3"/>
          <p:cNvSpPr>
            <a:spLocks noGrp="1"/>
          </p:cNvSpPr>
          <p:nvPr>
            <p:ph type="body" sz="quarter" idx="12"/>
          </p:nvPr>
        </p:nvSpPr>
        <p:spPr>
          <a:xfrm>
            <a:off x="611560" y="1412776"/>
            <a:ext cx="8280921" cy="4824535"/>
          </a:xfrm>
        </p:spPr>
        <p:txBody>
          <a:bodyPr/>
          <a:lstStyle/>
          <a:p>
            <a:r>
              <a:rPr lang="fr-FR" cap="none" dirty="0" smtClean="0">
                <a:latin typeface="+mj-lt"/>
              </a:rPr>
              <a:t>Les estimations</a:t>
            </a:r>
          </a:p>
          <a:p>
            <a:pPr lvl="2" algn="just"/>
            <a:endParaRPr lang="fr-FR" altLang="fr-FR" sz="1400" b="0" i="1" dirty="0" smtClean="0"/>
          </a:p>
          <a:p>
            <a:pPr marL="0" lvl="2" indent="0" algn="just">
              <a:spcAft>
                <a:spcPts val="1200"/>
              </a:spcAft>
              <a:buNone/>
            </a:pPr>
            <a:r>
              <a:rPr lang="fr-FR" altLang="fr-FR" dirty="0" smtClean="0">
                <a:latin typeface="+mj-lt"/>
              </a:rPr>
              <a:t>La </a:t>
            </a:r>
            <a:r>
              <a:rPr lang="fr-FR" altLang="fr-FR" dirty="0">
                <a:latin typeface="+mj-lt"/>
              </a:rPr>
              <a:t>couverture du réseau Epibac </a:t>
            </a:r>
            <a:r>
              <a:rPr lang="fr-FR" altLang="fr-FR" b="0" dirty="0">
                <a:latin typeface="+mj-lt"/>
              </a:rPr>
              <a:t>est calculée chaque année. Elle correspond au nombre d’admissions en médecine de court séjour des établissements dont la microbiologie est réalisée par les laboratoires d’Epibac ayant participé douze mois rapporté au nombre total d’admissions en médecine de court séjour au niveau national. </a:t>
            </a:r>
          </a:p>
          <a:p>
            <a:pPr marL="0" lvl="2" indent="0" algn="just">
              <a:spcAft>
                <a:spcPts val="1200"/>
              </a:spcAft>
              <a:buNone/>
            </a:pPr>
            <a:r>
              <a:rPr lang="fr-FR" altLang="fr-FR" dirty="0">
                <a:latin typeface="+mj-lt"/>
              </a:rPr>
              <a:t>L’exhaustivité du réseau Epibac </a:t>
            </a:r>
            <a:r>
              <a:rPr lang="fr-FR" altLang="fr-FR" b="0" dirty="0">
                <a:latin typeface="+mj-lt"/>
              </a:rPr>
              <a:t>correspond au taux d’exhaustivité de la déclaration des cas au sein du réseau, c'est-à-dire par les laboratoires </a:t>
            </a:r>
            <a:r>
              <a:rPr lang="fr-FR" altLang="fr-FR" b="0" dirty="0" smtClean="0">
                <a:latin typeface="+mj-lt"/>
              </a:rPr>
              <a:t>participants. </a:t>
            </a:r>
            <a:r>
              <a:rPr lang="fr-FR" altLang="fr-FR" b="0" dirty="0">
                <a:latin typeface="+mj-lt"/>
              </a:rPr>
              <a:t>L’exhaustivité est évaluée par des études capture-recapture à 3 sources menées en métropole tous les 3 à 4 ans environ. </a:t>
            </a:r>
          </a:p>
          <a:p>
            <a:pPr marL="0" lvl="2" indent="0" algn="just">
              <a:spcAft>
                <a:spcPts val="1200"/>
              </a:spcAft>
              <a:buNone/>
            </a:pPr>
            <a:r>
              <a:rPr lang="fr-FR" altLang="fr-FR" b="0" dirty="0" smtClean="0">
                <a:latin typeface="+mj-lt"/>
              </a:rPr>
              <a:t>Le </a:t>
            </a:r>
            <a:r>
              <a:rPr lang="fr-FR" altLang="fr-FR" b="0" dirty="0">
                <a:latin typeface="+mj-lt"/>
              </a:rPr>
              <a:t>taux d’exhaustivité appliqué est de 80%. Ce taux est également appliqué dans les </a:t>
            </a:r>
            <a:r>
              <a:rPr lang="fr-FR" altLang="fr-FR" b="0" dirty="0" err="1">
                <a:latin typeface="+mj-lt"/>
              </a:rPr>
              <a:t>DrOM</a:t>
            </a:r>
            <a:r>
              <a:rPr lang="fr-FR" altLang="fr-FR" b="0" dirty="0">
                <a:latin typeface="+mj-lt"/>
              </a:rPr>
              <a:t> sans qu’une mesure spécifique ait été réalisée. </a:t>
            </a:r>
          </a:p>
          <a:p>
            <a:pPr marL="0" lvl="2" indent="0" algn="just">
              <a:buNone/>
            </a:pPr>
            <a:r>
              <a:rPr lang="fr-FR" altLang="fr-FR" dirty="0" smtClean="0">
                <a:latin typeface="+mj-lt"/>
              </a:rPr>
              <a:t>Le </a:t>
            </a:r>
            <a:r>
              <a:rPr lang="fr-FR" altLang="fr-FR" dirty="0">
                <a:latin typeface="+mj-lt"/>
              </a:rPr>
              <a:t>nombre de cas est estimé en redressant le nombre de cas recueillis par le réseau par la couverture du réseau et par </a:t>
            </a:r>
            <a:r>
              <a:rPr lang="fr-FR" altLang="fr-FR" dirty="0" smtClean="0">
                <a:latin typeface="+mj-lt"/>
              </a:rPr>
              <a:t>l’exhaustivité au sein du réseau. </a:t>
            </a:r>
            <a:endParaRPr lang="fr-FR" altLang="fr-FR" dirty="0">
              <a:latin typeface="+mj-lt"/>
            </a:endParaRPr>
          </a:p>
          <a:p>
            <a:pPr marL="0" lvl="2" indent="0">
              <a:buNone/>
            </a:pPr>
            <a:endParaRPr lang="fr-FR" altLang="fr-FR" dirty="0" smtClean="0">
              <a:latin typeface="+mj-lt"/>
            </a:endParaRPr>
          </a:p>
          <a:p>
            <a:pPr marL="0" lvl="2" indent="0">
              <a:buNone/>
            </a:pPr>
            <a:endParaRPr lang="fr-FR" altLang="fr-FR" dirty="0">
              <a:latin typeface="+mj-lt"/>
            </a:endParaRPr>
          </a:p>
          <a:p>
            <a:pPr marL="0" lvl="2" indent="0">
              <a:buNone/>
            </a:pPr>
            <a:endParaRPr lang="fr-FR" altLang="fr-FR" dirty="0">
              <a:latin typeface="+mj-lt"/>
            </a:endParaRPr>
          </a:p>
          <a:p>
            <a:pPr marL="0" lvl="2" indent="0">
              <a:buNone/>
            </a:pPr>
            <a:endParaRPr lang="fr-FR" altLang="fr-FR" dirty="0"/>
          </a:p>
        </p:txBody>
      </p:sp>
    </p:spTree>
    <p:extLst>
      <p:ext uri="{BB962C8B-B14F-4D97-AF65-F5344CB8AC3E}">
        <p14:creationId xmlns:p14="http://schemas.microsoft.com/office/powerpoint/2010/main" val="2140296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331640" y="3428998"/>
            <a:ext cx="7416824" cy="1296145"/>
          </a:xfrm>
        </p:spPr>
        <p:txBody>
          <a:bodyPr/>
          <a:lstStyle/>
          <a:p>
            <a:pPr algn="r"/>
            <a:r>
              <a:rPr lang="fr-FR" dirty="0" smtClean="0"/>
              <a:t>Résultats</a:t>
            </a:r>
            <a:endParaRPr lang="fr-FR" dirty="0"/>
          </a:p>
        </p:txBody>
      </p:sp>
      <p:sp>
        <p:nvSpPr>
          <p:cNvPr id="7" name="Espace réservé du texte 6"/>
          <p:cNvSpPr>
            <a:spLocks noGrp="1"/>
          </p:cNvSpPr>
          <p:nvPr>
            <p:ph type="body" sz="quarter" idx="10"/>
          </p:nvPr>
        </p:nvSpPr>
        <p:spPr>
          <a:xfrm>
            <a:off x="1331014" y="2798506"/>
            <a:ext cx="7417450" cy="486478"/>
          </a:xfrm>
        </p:spPr>
        <p:txBody>
          <a:bodyPr/>
          <a:lstStyle/>
          <a:p>
            <a:pPr algn="r"/>
            <a:r>
              <a:rPr lang="fr-FR" dirty="0" smtClean="0"/>
              <a:t>PARTIE 2</a:t>
            </a:r>
            <a:endParaRPr lang="fr-FR" dirty="0"/>
          </a:p>
        </p:txBody>
      </p:sp>
    </p:spTree>
    <p:extLst>
      <p:ext uri="{BB962C8B-B14F-4D97-AF65-F5344CB8AC3E}">
        <p14:creationId xmlns:p14="http://schemas.microsoft.com/office/powerpoint/2010/main" val="8578794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2019</a:t>
            </a:r>
            <a:endParaRPr lang="fr-FR" dirty="0"/>
          </a:p>
        </p:txBody>
      </p:sp>
      <p:sp>
        <p:nvSpPr>
          <p:cNvPr id="3" name="Espace réservé du texte 2"/>
          <p:cNvSpPr>
            <a:spLocks noGrp="1"/>
          </p:cNvSpPr>
          <p:nvPr>
            <p:ph type="body" sz="quarter" idx="12"/>
          </p:nvPr>
        </p:nvSpPr>
        <p:spPr>
          <a:xfrm>
            <a:off x="467544" y="1268760"/>
            <a:ext cx="8136904" cy="4968551"/>
          </a:xfrm>
        </p:spPr>
        <p:txBody>
          <a:bodyPr/>
          <a:lstStyle/>
          <a:p>
            <a:pPr algn="just"/>
            <a:r>
              <a:rPr lang="fr-FR" altLang="fr-FR" cap="none" dirty="0" smtClean="0">
                <a:latin typeface="+mj-lt"/>
              </a:rPr>
              <a:t>Infections invasives (bactériémies </a:t>
            </a:r>
            <a:r>
              <a:rPr lang="fr-FR" altLang="fr-FR" cap="none" dirty="0">
                <a:latin typeface="+mj-lt"/>
              </a:rPr>
              <a:t>isolées et </a:t>
            </a:r>
            <a:r>
              <a:rPr lang="fr-FR" altLang="fr-FR" cap="none" dirty="0" smtClean="0">
                <a:latin typeface="+mj-lt"/>
              </a:rPr>
              <a:t>méningites) </a:t>
            </a:r>
            <a:r>
              <a:rPr lang="fr-FR" altLang="fr-FR" cap="none" dirty="0">
                <a:latin typeface="+mj-lt"/>
              </a:rPr>
              <a:t>– </a:t>
            </a:r>
            <a:r>
              <a:rPr lang="fr-FR" altLang="fr-FR" cap="none" dirty="0" smtClean="0">
                <a:latin typeface="+mj-lt"/>
              </a:rPr>
              <a:t>Nombre </a:t>
            </a:r>
            <a:r>
              <a:rPr lang="fr-FR" altLang="fr-FR" cap="none" dirty="0">
                <a:latin typeface="+mj-lt"/>
              </a:rPr>
              <a:t>de cas, France métropolitaine, </a:t>
            </a:r>
            <a:r>
              <a:rPr lang="fr-FR" altLang="fr-FR" cap="none" dirty="0" smtClean="0">
                <a:latin typeface="+mj-lt"/>
              </a:rPr>
              <a:t>2019</a:t>
            </a:r>
            <a:endParaRPr lang="fr-FR" altLang="fr-FR" cap="none"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11" name="Image 10"/>
          <p:cNvPicPr>
            <a:picLocks noChangeAspect="1"/>
          </p:cNvPicPr>
          <p:nvPr/>
        </p:nvPicPr>
        <p:blipFill>
          <a:blip r:embed="rId2"/>
          <a:stretch>
            <a:fillRect/>
          </a:stretch>
        </p:blipFill>
        <p:spPr>
          <a:xfrm>
            <a:off x="1619672" y="2058739"/>
            <a:ext cx="6048672" cy="4322588"/>
          </a:xfrm>
          <a:prstGeom prst="rect">
            <a:avLst/>
          </a:prstGeom>
        </p:spPr>
      </p:pic>
    </p:spTree>
    <p:extLst>
      <p:ext uri="{BB962C8B-B14F-4D97-AF65-F5344CB8AC3E}">
        <p14:creationId xmlns:p14="http://schemas.microsoft.com/office/powerpoint/2010/main" val="2235654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Epibac données 2019</a:t>
            </a:r>
            <a:endParaRPr lang="fr-FR" dirty="0"/>
          </a:p>
        </p:txBody>
      </p:sp>
      <p:sp>
        <p:nvSpPr>
          <p:cNvPr id="3" name="Espace réservé du texte 2"/>
          <p:cNvSpPr>
            <a:spLocks noGrp="1"/>
          </p:cNvSpPr>
          <p:nvPr>
            <p:ph type="body" sz="quarter" idx="12"/>
          </p:nvPr>
        </p:nvSpPr>
        <p:spPr>
          <a:xfrm>
            <a:off x="395536" y="1340768"/>
            <a:ext cx="8496944" cy="4824536"/>
          </a:xfrm>
        </p:spPr>
        <p:txBody>
          <a:bodyPr/>
          <a:lstStyle/>
          <a:p>
            <a:pPr algn="just"/>
            <a:r>
              <a:rPr lang="fr-FR" altLang="fr-FR" cap="none" dirty="0">
                <a:latin typeface="+mj-lt"/>
              </a:rPr>
              <a:t>Infections invasives (bactériémies isolées et méningites) </a:t>
            </a:r>
            <a:r>
              <a:rPr lang="fr-FR" altLang="fr-FR" dirty="0" smtClean="0">
                <a:latin typeface="+mj-lt"/>
              </a:rPr>
              <a:t>– </a:t>
            </a:r>
            <a:r>
              <a:rPr lang="fr-FR" altLang="fr-FR" cap="none" dirty="0" smtClean="0">
                <a:latin typeface="+mj-lt"/>
              </a:rPr>
              <a:t>Incidence</a:t>
            </a:r>
            <a:r>
              <a:rPr lang="fr-FR" altLang="fr-FR" dirty="0" smtClean="0">
                <a:latin typeface="+mj-lt"/>
              </a:rPr>
              <a:t>/100 000</a:t>
            </a:r>
            <a:r>
              <a:rPr lang="fr-FR" altLang="fr-FR" cap="none" dirty="0" smtClean="0">
                <a:latin typeface="+mj-lt"/>
              </a:rPr>
              <a:t> hab.</a:t>
            </a:r>
            <a:r>
              <a:rPr lang="fr-FR" altLang="fr-FR" dirty="0" smtClean="0">
                <a:latin typeface="+mj-lt"/>
              </a:rPr>
              <a:t>, </a:t>
            </a:r>
            <a:r>
              <a:rPr lang="fr-FR" altLang="fr-FR" cap="none" dirty="0">
                <a:latin typeface="+mj-lt"/>
              </a:rPr>
              <a:t>France métropolitaine</a:t>
            </a:r>
            <a:r>
              <a:rPr lang="fr-FR" altLang="fr-FR" dirty="0">
                <a:latin typeface="+mj-lt"/>
              </a:rPr>
              <a:t>, </a:t>
            </a:r>
            <a:r>
              <a:rPr lang="fr-FR" altLang="fr-FR" dirty="0" smtClean="0">
                <a:latin typeface="+mj-lt"/>
              </a:rPr>
              <a:t>2019</a:t>
            </a:r>
            <a:endParaRPr lang="fr-FR" altLang="fr-FR" dirty="0">
              <a:latin typeface="+mj-lt"/>
            </a:endParaRPr>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p:txBody>
      </p:sp>
      <p:pic>
        <p:nvPicPr>
          <p:cNvPr id="6" name="Image 5"/>
          <p:cNvPicPr>
            <a:picLocks noChangeAspect="1"/>
          </p:cNvPicPr>
          <p:nvPr/>
        </p:nvPicPr>
        <p:blipFill>
          <a:blip r:embed="rId2"/>
          <a:stretch>
            <a:fillRect/>
          </a:stretch>
        </p:blipFill>
        <p:spPr>
          <a:xfrm>
            <a:off x="1575735" y="2132856"/>
            <a:ext cx="5804577" cy="4176464"/>
          </a:xfrm>
          <a:prstGeom prst="rect">
            <a:avLst/>
          </a:prstGeom>
        </p:spPr>
      </p:pic>
    </p:spTree>
    <p:extLst>
      <p:ext uri="{BB962C8B-B14F-4D97-AF65-F5344CB8AC3E}">
        <p14:creationId xmlns:p14="http://schemas.microsoft.com/office/powerpoint/2010/main" val="16217292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2019</a:t>
            </a:r>
            <a:endParaRPr lang="fr-FR" dirty="0"/>
          </a:p>
        </p:txBody>
      </p:sp>
      <p:sp>
        <p:nvSpPr>
          <p:cNvPr id="3" name="Espace réservé du texte 2"/>
          <p:cNvSpPr>
            <a:spLocks noGrp="1"/>
          </p:cNvSpPr>
          <p:nvPr>
            <p:ph type="body" sz="quarter" idx="12"/>
          </p:nvPr>
        </p:nvSpPr>
        <p:spPr>
          <a:xfrm>
            <a:off x="539750" y="1340768"/>
            <a:ext cx="8352730" cy="4896543"/>
          </a:xfrm>
        </p:spPr>
        <p:txBody>
          <a:bodyPr/>
          <a:lstStyle/>
          <a:p>
            <a:r>
              <a:rPr lang="fr-FR" altLang="fr-FR" cap="none" dirty="0">
                <a:latin typeface="+mj-lt"/>
              </a:rPr>
              <a:t>Infections invasives (bactériémies isolées et méningites) </a:t>
            </a:r>
            <a:r>
              <a:rPr lang="fr-FR" cap="none" dirty="0" smtClean="0">
                <a:latin typeface="+mj-lt"/>
              </a:rPr>
              <a:t>- Nombre </a:t>
            </a:r>
            <a:r>
              <a:rPr lang="fr-FR" cap="none" dirty="0">
                <a:latin typeface="+mj-lt"/>
              </a:rPr>
              <a:t>de cas par </a:t>
            </a:r>
            <a:r>
              <a:rPr lang="fr-FR" cap="none" dirty="0" smtClean="0">
                <a:latin typeface="+mj-lt"/>
              </a:rPr>
              <a:t>groupe d’âge</a:t>
            </a:r>
            <a:r>
              <a:rPr lang="fr-FR" cap="none" dirty="0">
                <a:latin typeface="+mj-lt"/>
              </a:rPr>
              <a:t>, France métropolitaine, </a:t>
            </a:r>
            <a:r>
              <a:rPr lang="fr-FR" cap="none" dirty="0" smtClean="0">
                <a:latin typeface="+mj-lt"/>
              </a:rPr>
              <a:t>2019</a:t>
            </a:r>
            <a:endParaRPr lang="fr-FR" dirty="0"/>
          </a:p>
        </p:txBody>
      </p:sp>
      <p:pic>
        <p:nvPicPr>
          <p:cNvPr id="4" name="Image 3"/>
          <p:cNvPicPr>
            <a:picLocks noChangeAspect="1"/>
          </p:cNvPicPr>
          <p:nvPr/>
        </p:nvPicPr>
        <p:blipFill>
          <a:blip r:embed="rId2"/>
          <a:stretch>
            <a:fillRect/>
          </a:stretch>
        </p:blipFill>
        <p:spPr>
          <a:xfrm>
            <a:off x="1712868" y="2132856"/>
            <a:ext cx="5667444" cy="4392487"/>
          </a:xfrm>
          <a:prstGeom prst="rect">
            <a:avLst/>
          </a:prstGeom>
        </p:spPr>
      </p:pic>
    </p:spTree>
    <p:extLst>
      <p:ext uri="{BB962C8B-B14F-4D97-AF65-F5344CB8AC3E}">
        <p14:creationId xmlns:p14="http://schemas.microsoft.com/office/powerpoint/2010/main" val="5763633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Epibac données </a:t>
            </a:r>
            <a:r>
              <a:rPr lang="fr-FR" dirty="0" smtClean="0"/>
              <a:t>2019</a:t>
            </a:r>
            <a:endParaRPr lang="fr-FR" dirty="0"/>
          </a:p>
        </p:txBody>
      </p:sp>
      <p:sp>
        <p:nvSpPr>
          <p:cNvPr id="3" name="Espace réservé du texte 2"/>
          <p:cNvSpPr>
            <a:spLocks noGrp="1"/>
          </p:cNvSpPr>
          <p:nvPr>
            <p:ph type="body" sz="quarter" idx="12"/>
          </p:nvPr>
        </p:nvSpPr>
        <p:spPr>
          <a:xfrm>
            <a:off x="395536" y="1412776"/>
            <a:ext cx="8496944" cy="4824535"/>
          </a:xfrm>
        </p:spPr>
        <p:txBody>
          <a:bodyPr/>
          <a:lstStyle/>
          <a:p>
            <a:pPr algn="just"/>
            <a:r>
              <a:rPr lang="fr-FR" altLang="fr-FR" cap="none" dirty="0">
                <a:latin typeface="+mj-lt"/>
              </a:rPr>
              <a:t>Infections invasives (bactériémies isolées et méningites) </a:t>
            </a:r>
            <a:r>
              <a:rPr lang="fr-FR" altLang="fr-FR" cap="none" dirty="0" smtClean="0">
                <a:latin typeface="+mj-lt"/>
              </a:rPr>
              <a:t>– Incidence/100 </a:t>
            </a:r>
            <a:r>
              <a:rPr lang="fr-FR" altLang="fr-FR" cap="none" dirty="0">
                <a:latin typeface="+mj-lt"/>
              </a:rPr>
              <a:t>000 hab. par </a:t>
            </a:r>
            <a:r>
              <a:rPr lang="fr-FR" altLang="fr-FR" cap="none" dirty="0" smtClean="0">
                <a:latin typeface="+mj-lt"/>
              </a:rPr>
              <a:t>groupe d’âge</a:t>
            </a:r>
            <a:r>
              <a:rPr lang="fr-FR" altLang="fr-FR" cap="none" dirty="0">
                <a:latin typeface="+mj-lt"/>
              </a:rPr>
              <a:t>, France métropolitaine, </a:t>
            </a:r>
            <a:r>
              <a:rPr lang="fr-FR" altLang="fr-FR" cap="none" dirty="0" smtClean="0">
                <a:latin typeface="+mj-lt"/>
              </a:rPr>
              <a:t>2019</a:t>
            </a:r>
            <a:endParaRPr lang="fr-FR" altLang="fr-FR" cap="none" dirty="0">
              <a:latin typeface="+mj-lt"/>
            </a:endParaRPr>
          </a:p>
          <a:p>
            <a:endParaRPr lang="fr-FR" dirty="0"/>
          </a:p>
        </p:txBody>
      </p:sp>
      <p:pic>
        <p:nvPicPr>
          <p:cNvPr id="6" name="Image 5"/>
          <p:cNvPicPr>
            <a:picLocks noChangeAspect="1"/>
          </p:cNvPicPr>
          <p:nvPr/>
        </p:nvPicPr>
        <p:blipFill>
          <a:blip r:embed="rId2"/>
          <a:stretch>
            <a:fillRect/>
          </a:stretch>
        </p:blipFill>
        <p:spPr>
          <a:xfrm>
            <a:off x="1694421" y="2204864"/>
            <a:ext cx="5685891" cy="4275370"/>
          </a:xfrm>
          <a:prstGeom prst="rect">
            <a:avLst/>
          </a:prstGeom>
        </p:spPr>
      </p:pic>
    </p:spTree>
    <p:extLst>
      <p:ext uri="{BB962C8B-B14F-4D97-AF65-F5344CB8AC3E}">
        <p14:creationId xmlns:p14="http://schemas.microsoft.com/office/powerpoint/2010/main" val="2264814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2.xml><?xml version="1.0" encoding="utf-8"?>
<a:theme xmlns:a="http://schemas.openxmlformats.org/drawingml/2006/main" name="1_SPF_PPT_Test-v3">
  <a:themeElements>
    <a:clrScheme name="SPF PPT_Couleurs">
      <a:dk1>
        <a:srgbClr val="4D4D4F"/>
      </a:dk1>
      <a:lt1>
        <a:sysClr val="window" lastClr="FFFFFF"/>
      </a:lt1>
      <a:dk2>
        <a:srgbClr val="E30056"/>
      </a:dk2>
      <a:lt2>
        <a:srgbClr val="EEECE1"/>
      </a:lt2>
      <a:accent1>
        <a:srgbClr val="E30056"/>
      </a:accent1>
      <a:accent2>
        <a:srgbClr val="3C2782"/>
      </a:accent2>
      <a:accent3>
        <a:srgbClr val="00A5D5"/>
      </a:accent3>
      <a:accent4>
        <a:srgbClr val="004192"/>
      </a:accent4>
      <a:accent5>
        <a:srgbClr val="8D003A"/>
      </a:accent5>
      <a:accent6>
        <a:srgbClr val="4D4D4F"/>
      </a:accent6>
      <a:hlink>
        <a:srgbClr val="E30056"/>
      </a:hlink>
      <a:folHlink>
        <a:srgbClr val="E30056"/>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36000" tIns="0" rIns="36000" bIns="0" rtlCol="0">
        <a:spAutoFit/>
      </a:bodyPr>
      <a:lstStyle>
        <a:defPPr>
          <a:defRPr sz="1300" smtClean="0">
            <a:solidFill>
              <a:schemeClr val="accent6"/>
            </a:solidFill>
          </a:defRPr>
        </a:defPPr>
      </a:lstStyle>
    </a:tx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4308</TotalTime>
  <Words>2708</Words>
  <Application>Microsoft Office PowerPoint</Application>
  <PresentationFormat>Affichage à l'écran (4:3)</PresentationFormat>
  <Paragraphs>109</Paragraphs>
  <Slides>29</Slides>
  <Notes>2</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29</vt:i4>
      </vt:variant>
    </vt:vector>
  </HeadingPairs>
  <TitlesOfParts>
    <vt:vector size="36" baseType="lpstr">
      <vt:lpstr>Arial</vt:lpstr>
      <vt:lpstr>Calibri</vt:lpstr>
      <vt:lpstr>Calibri Light</vt:lpstr>
      <vt:lpstr>Symbol</vt:lpstr>
      <vt:lpstr>Times New Roman</vt:lpstr>
      <vt:lpstr>SPF_PPT_Test-v3</vt:lpstr>
      <vt:lpstr>1_SPF_PPT_Test-v3</vt:lpstr>
      <vt:lpstr>EPIBAC données 2019  </vt:lpstr>
      <vt:lpstr>Méthode</vt:lpstr>
      <vt:lpstr>Méthode</vt:lpstr>
      <vt:lpstr>Méthode</vt:lpstr>
      <vt:lpstr>Résultats</vt:lpstr>
      <vt:lpstr>Epibac données 2019</vt:lpstr>
      <vt:lpstr>Epibac données 2019</vt:lpstr>
      <vt:lpstr>Epibac données 2019</vt:lpstr>
      <vt:lpstr>Epibac données 2019</vt:lpstr>
      <vt:lpstr>Epibac données 2019</vt:lpstr>
      <vt:lpstr>Epibac données 2003-2019</vt:lpstr>
      <vt:lpstr>Epibac données 2003-2019</vt:lpstr>
      <vt:lpstr>Epibac données 2003-2019</vt:lpstr>
      <vt:lpstr>Epibac données 2003-2019</vt:lpstr>
      <vt:lpstr>Epibac données 2003-2019</vt:lpstr>
      <vt:lpstr>Epibac données 2003-2019</vt:lpstr>
      <vt:lpstr>Epibac données 2003-2019</vt:lpstr>
      <vt:lpstr>Epibac données 2003-2019</vt:lpstr>
      <vt:lpstr>Epibac données 2003-2019</vt:lpstr>
      <vt:lpstr>Epibac données 2003-2019</vt:lpstr>
      <vt:lpstr>Epibac données 1996-2019</vt:lpstr>
      <vt:lpstr>Epibac données 2003-2019</vt:lpstr>
      <vt:lpstr>Epibac données 2003-2019</vt:lpstr>
      <vt:lpstr>Epibac données 2019 - DrOM</vt:lpstr>
      <vt:lpstr>Epibac données 2019 - DrOM</vt:lpstr>
      <vt:lpstr>Epibac données 2019 - DrOM</vt:lpstr>
      <vt:lpstr>Epibac données 2019 - DrOM</vt:lpstr>
      <vt:lpstr>Epibac données 2019 - DrOM</vt:lpstr>
      <vt:lpstr>Les biologistes volontaires du réseau Epibac en 2019</vt:lpstr>
    </vt:vector>
  </TitlesOfParts>
  <Company>InVS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principal de la présentation sur 2 ou 3 lignes</dc:title>
  <dc:creator>SOUMAH-MIS Catherine</dc:creator>
  <cp:lastModifiedBy>BROSSY Marie</cp:lastModifiedBy>
  <cp:revision>273</cp:revision>
  <cp:lastPrinted>2016-06-29T13:12:28Z</cp:lastPrinted>
  <dcterms:created xsi:type="dcterms:W3CDTF">2016-06-03T12:31:51Z</dcterms:created>
  <dcterms:modified xsi:type="dcterms:W3CDTF">2021-10-19T15:29:45Z</dcterms:modified>
</cp:coreProperties>
</file>