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32"/>
  </p:notesMasterIdLst>
  <p:handoutMasterIdLst>
    <p:handoutMasterId r:id="rId33"/>
  </p:handoutMasterIdLst>
  <p:sldIdLst>
    <p:sldId id="256" r:id="rId3"/>
    <p:sldId id="259" r:id="rId4"/>
    <p:sldId id="262" r:id="rId5"/>
    <p:sldId id="284" r:id="rId6"/>
    <p:sldId id="286" r:id="rId7"/>
    <p:sldId id="276" r:id="rId8"/>
    <p:sldId id="285" r:id="rId9"/>
    <p:sldId id="316" r:id="rId10"/>
    <p:sldId id="287" r:id="rId11"/>
    <p:sldId id="314" r:id="rId12"/>
    <p:sldId id="320" r:id="rId13"/>
    <p:sldId id="291" r:id="rId14"/>
    <p:sldId id="290" r:id="rId15"/>
    <p:sldId id="317" r:id="rId16"/>
    <p:sldId id="318" r:id="rId17"/>
    <p:sldId id="296" r:id="rId18"/>
    <p:sldId id="295" r:id="rId19"/>
    <p:sldId id="297" r:id="rId20"/>
    <p:sldId id="300" r:id="rId21"/>
    <p:sldId id="301" r:id="rId22"/>
    <p:sldId id="278" r:id="rId23"/>
    <p:sldId id="302" r:id="rId24"/>
    <p:sldId id="304" r:id="rId25"/>
    <p:sldId id="303" r:id="rId26"/>
    <p:sldId id="305" r:id="rId27"/>
    <p:sldId id="306" r:id="rId28"/>
    <p:sldId id="307" r:id="rId29"/>
    <p:sldId id="309" r:id="rId30"/>
    <p:sldId id="308" r:id="rId31"/>
  </p:sldIdLst>
  <p:sldSz cx="9144000" cy="6858000" type="screen4x3"/>
  <p:notesSz cx="9929813" cy="67992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434">
          <p15:clr>
            <a:srgbClr val="A4A3A4"/>
          </p15:clr>
        </p15:guide>
        <p15:guide id="3" orient="horz" pos="3929">
          <p15:clr>
            <a:srgbClr val="A4A3A4"/>
          </p15:clr>
        </p15:guide>
        <p15:guide id="4" pos="2880">
          <p15:clr>
            <a:srgbClr val="A4A3A4"/>
          </p15:clr>
        </p15:guide>
        <p15:guide id="5" pos="5420">
          <p15:clr>
            <a:srgbClr val="A4A3A4"/>
          </p15:clr>
        </p15:guide>
        <p15:guide id="6" pos="1066">
          <p15:clr>
            <a:srgbClr val="A4A3A4"/>
          </p15:clr>
        </p15:guide>
        <p15:guide id="7"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739"/>
    <a:srgbClr val="00B1E6"/>
    <a:srgbClr val="004192"/>
    <a:srgbClr val="0000FF"/>
    <a:srgbClr val="002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A15C55-8517-42AA-B614-E9B94910E393}">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7600" autoAdjust="0"/>
  </p:normalViewPr>
  <p:slideViewPr>
    <p:cSldViewPr showGuides="1">
      <p:cViewPr varScale="1">
        <p:scale>
          <a:sx n="119" d="100"/>
          <a:sy n="119" d="100"/>
        </p:scale>
        <p:origin x="1356" y="102"/>
      </p:cViewPr>
      <p:guideLst>
        <p:guide orient="horz" pos="2160"/>
        <p:guide orient="horz" pos="1434"/>
        <p:guide orient="horz" pos="3929"/>
        <p:guide pos="2880"/>
        <p:guide pos="5420"/>
        <p:guide pos="1066"/>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de_calcul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Feuil1!$B$1</c:f>
              <c:strCache>
                <c:ptCount val="1"/>
                <c:pt idx="0">
                  <c:v>Ventes</c:v>
                </c:pt>
              </c:strCache>
            </c:strRef>
          </c:tx>
          <c:cat>
            <c:strRef>
              <c:f>Feuil1!$A$2:$A$5</c:f>
              <c:strCache>
                <c:ptCount val="4"/>
                <c:pt idx="0">
                  <c:v>1er trim.</c:v>
                </c:pt>
                <c:pt idx="1">
                  <c:v>2e trim.</c:v>
                </c:pt>
                <c:pt idx="2">
                  <c:v>3e trim.</c:v>
                </c:pt>
                <c:pt idx="3">
                  <c:v>4e trim.</c:v>
                </c:pt>
              </c:strCache>
            </c:strRef>
          </c:cat>
          <c:val>
            <c:numRef>
              <c:f>Feuil1!$B$2:$B$5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D8F4-4394-862F-DEBB5A32B3C2}"/>
            </c:ext>
          </c:extLst>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996" cy="34132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4498" y="0"/>
            <a:ext cx="4302996" cy="341322"/>
          </a:xfrm>
          <a:prstGeom prst="rect">
            <a:avLst/>
          </a:prstGeom>
        </p:spPr>
        <p:txBody>
          <a:bodyPr vert="horz" lIns="91440" tIns="45720" rIns="91440" bIns="45720" rtlCol="0"/>
          <a:lstStyle>
            <a:lvl1pPr algn="r">
              <a:defRPr sz="1200"/>
            </a:lvl1pPr>
          </a:lstStyle>
          <a:p>
            <a:fld id="{DCAE5C32-0FDF-45F3-9DE4-7970483AFE1A}" type="datetimeFigureOut">
              <a:rPr lang="fr-FR" smtClean="0"/>
              <a:t>19/12/2022</a:t>
            </a:fld>
            <a:endParaRPr lang="fr-FR"/>
          </a:p>
        </p:txBody>
      </p:sp>
      <p:sp>
        <p:nvSpPr>
          <p:cNvPr id="4" name="Espace réservé du pied de page 3"/>
          <p:cNvSpPr>
            <a:spLocks noGrp="1"/>
          </p:cNvSpPr>
          <p:nvPr>
            <p:ph type="ftr" sz="quarter" idx="2"/>
          </p:nvPr>
        </p:nvSpPr>
        <p:spPr>
          <a:xfrm>
            <a:off x="0" y="6457941"/>
            <a:ext cx="4302996" cy="34132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4498" y="6457941"/>
            <a:ext cx="4302996" cy="341322"/>
          </a:xfrm>
          <a:prstGeom prst="rect">
            <a:avLst/>
          </a:prstGeom>
        </p:spPr>
        <p:txBody>
          <a:bodyPr vert="horz" lIns="91440" tIns="45720" rIns="91440" bIns="45720" rtlCol="0" anchor="b"/>
          <a:lstStyle>
            <a:lvl1pPr algn="r">
              <a:defRPr sz="1200"/>
            </a:lvl1pPr>
          </a:lstStyle>
          <a:p>
            <a:fld id="{0A9B8A75-B204-4BBD-B40D-ED357CC98DA1}" type="slidenum">
              <a:rPr lang="fr-FR" smtClean="0"/>
              <a:t>‹N°›</a:t>
            </a:fld>
            <a:endParaRPr lang="fr-FR"/>
          </a:p>
        </p:txBody>
      </p:sp>
    </p:spTree>
    <p:extLst>
      <p:ext uri="{BB962C8B-B14F-4D97-AF65-F5344CB8AC3E}">
        <p14:creationId xmlns:p14="http://schemas.microsoft.com/office/powerpoint/2010/main" val="3142991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4302919" cy="3399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4596" y="1"/>
            <a:ext cx="4302919" cy="339963"/>
          </a:xfrm>
          <a:prstGeom prst="rect">
            <a:avLst/>
          </a:prstGeom>
        </p:spPr>
        <p:txBody>
          <a:bodyPr vert="horz" lIns="91440" tIns="45720" rIns="91440" bIns="45720" rtlCol="0"/>
          <a:lstStyle>
            <a:lvl1pPr algn="r">
              <a:defRPr sz="1200"/>
            </a:lvl1pPr>
          </a:lstStyle>
          <a:p>
            <a:fld id="{AE4F876F-2394-434A-9B07-432DE19C105F}" type="datetimeFigureOut">
              <a:rPr lang="fr-FR" smtClean="0"/>
              <a:t>19/12/2022</a:t>
            </a:fld>
            <a:endParaRPr lang="fr-FR"/>
          </a:p>
        </p:txBody>
      </p:sp>
      <p:sp>
        <p:nvSpPr>
          <p:cNvPr id="4" name="Espace réservé de l'image des diapositives 3"/>
          <p:cNvSpPr>
            <a:spLocks noGrp="1" noRot="1" noChangeAspect="1"/>
          </p:cNvSpPr>
          <p:nvPr>
            <p:ph type="sldImg" idx="2"/>
          </p:nvPr>
        </p:nvSpPr>
        <p:spPr>
          <a:xfrm>
            <a:off x="3263900" y="509588"/>
            <a:ext cx="3402013" cy="255111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982" y="3229650"/>
            <a:ext cx="7943850" cy="3059668"/>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458120"/>
            <a:ext cx="4302919" cy="33996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4596" y="6458120"/>
            <a:ext cx="4302919" cy="339963"/>
          </a:xfrm>
          <a:prstGeom prst="rect">
            <a:avLst/>
          </a:prstGeom>
        </p:spPr>
        <p:txBody>
          <a:bodyPr vert="horz" lIns="91440" tIns="45720" rIns="91440" bIns="45720" rtlCol="0" anchor="b"/>
          <a:lstStyle>
            <a:lvl1pPr algn="r">
              <a:defRPr sz="1200"/>
            </a:lvl1pPr>
          </a:lstStyle>
          <a:p>
            <a:fld id="{1E5AC9FA-9DB2-48FB-B76A-EB55F6C2D38A}" type="slidenum">
              <a:rPr lang="fr-FR" smtClean="0"/>
              <a:t>‹N°›</a:t>
            </a:fld>
            <a:endParaRPr lang="fr-FR"/>
          </a:p>
        </p:txBody>
      </p:sp>
    </p:spTree>
    <p:extLst>
      <p:ext uri="{BB962C8B-B14F-4D97-AF65-F5344CB8AC3E}">
        <p14:creationId xmlns:p14="http://schemas.microsoft.com/office/powerpoint/2010/main" val="1457475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16</a:t>
            </a:fld>
            <a:endParaRPr lang="fr-FR"/>
          </a:p>
        </p:txBody>
      </p:sp>
    </p:spTree>
    <p:extLst>
      <p:ext uri="{BB962C8B-B14F-4D97-AF65-F5344CB8AC3E}">
        <p14:creationId xmlns:p14="http://schemas.microsoft.com/office/powerpoint/2010/main" val="1064985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17</a:t>
            </a:fld>
            <a:endParaRPr lang="fr-FR"/>
          </a:p>
        </p:txBody>
      </p:sp>
    </p:spTree>
    <p:extLst>
      <p:ext uri="{BB962C8B-B14F-4D97-AF65-F5344CB8AC3E}">
        <p14:creationId xmlns:p14="http://schemas.microsoft.com/office/powerpoint/2010/main" val="2879839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uverture">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2195741"/>
            <a:ext cx="7272609" cy="1881331"/>
          </a:xfrm>
        </p:spPr>
        <p:txBody>
          <a:bodyPr anchor="b"/>
          <a:lstStyle>
            <a:lvl1pPr algn="r">
              <a:defRPr sz="3000" u="sng" baseline="0">
                <a:solidFill>
                  <a:schemeClr val="accent4"/>
                </a:solidFill>
              </a:defRPr>
            </a:lvl1pPr>
          </a:lstStyle>
          <a:p>
            <a:r>
              <a:rPr lang="fr-FR" dirty="0" smtClean="0"/>
              <a:t>Modifiez le style du titre</a:t>
            </a:r>
            <a:endParaRPr lang="fr-FR" dirty="0"/>
          </a:p>
        </p:txBody>
      </p:sp>
      <p:sp>
        <p:nvSpPr>
          <p:cNvPr id="3" name="Sous-titre 2"/>
          <p:cNvSpPr>
            <a:spLocks noGrp="1"/>
          </p:cNvSpPr>
          <p:nvPr>
            <p:ph type="subTitle" idx="1"/>
          </p:nvPr>
        </p:nvSpPr>
        <p:spPr>
          <a:xfrm>
            <a:off x="1331141" y="4897624"/>
            <a:ext cx="7247336" cy="936104"/>
          </a:xfrm>
        </p:spPr>
        <p:txBody>
          <a:bodyPr/>
          <a:lstStyle>
            <a:lvl1pPr marL="0" indent="0" algn="r">
              <a:buNone/>
              <a:defRPr sz="1800" b="0" cap="none">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7643" y="512845"/>
            <a:ext cx="1722220" cy="971939"/>
          </a:xfrm>
          <a:prstGeom prst="rect">
            <a:avLst/>
          </a:prstGeom>
        </p:spPr>
      </p:pic>
    </p:spTree>
    <p:extLst>
      <p:ext uri="{BB962C8B-B14F-4D97-AF65-F5344CB8AC3E}">
        <p14:creationId xmlns:p14="http://schemas.microsoft.com/office/powerpoint/2010/main" val="4437386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rtie">
    <p:spTree>
      <p:nvGrpSpPr>
        <p:cNvPr id="1" name=""/>
        <p:cNvGrpSpPr/>
        <p:nvPr/>
      </p:nvGrpSpPr>
      <p:grpSpPr>
        <a:xfrm>
          <a:off x="0" y="0"/>
          <a:ext cx="0" cy="0"/>
          <a:chOff x="0" y="0"/>
          <a:chExt cx="0" cy="0"/>
        </a:xfrm>
      </p:grpSpPr>
      <p:sp>
        <p:nvSpPr>
          <p:cNvPr id="2" name="Titre 1"/>
          <p:cNvSpPr>
            <a:spLocks noGrp="1"/>
          </p:cNvSpPr>
          <p:nvPr>
            <p:ph type="title"/>
          </p:nvPr>
        </p:nvSpPr>
        <p:spPr>
          <a:xfrm>
            <a:off x="1331640" y="3428998"/>
            <a:ext cx="7272609" cy="1296145"/>
          </a:xfrm>
        </p:spPr>
        <p:txBody>
          <a:bodyPr anchor="b"/>
          <a:lstStyle>
            <a:lvl1pPr algn="r">
              <a:lnSpc>
                <a:spcPct val="100000"/>
              </a:lnSpc>
              <a:spcBef>
                <a:spcPts val="0"/>
              </a:spcBef>
              <a:defRPr sz="2600" b="1" cap="all">
                <a:solidFill>
                  <a:schemeClr val="tx2"/>
                </a:solidFill>
              </a:defRPr>
            </a:lvl1pPr>
          </a:lstStyle>
          <a:p>
            <a:r>
              <a:rPr lang="fr-FR" dirty="0" smtClean="0"/>
              <a:t>Modifiez le style du titre</a:t>
            </a:r>
            <a:endParaRPr lang="fr-FR" dirty="0"/>
          </a:p>
        </p:txBody>
      </p:sp>
      <p:sp>
        <p:nvSpPr>
          <p:cNvPr id="3" name="Espace réservé du texte 2"/>
          <p:cNvSpPr>
            <a:spLocks noGrp="1"/>
          </p:cNvSpPr>
          <p:nvPr>
            <p:ph type="body" idx="1"/>
          </p:nvPr>
        </p:nvSpPr>
        <p:spPr>
          <a:xfrm>
            <a:off x="1331640" y="4869160"/>
            <a:ext cx="7272609" cy="1368128"/>
          </a:xfrm>
        </p:spPr>
        <p:txBody>
          <a:bodyPr anchor="t"/>
          <a:lstStyle>
            <a:lvl1pPr marL="0" indent="0" algn="r">
              <a:lnSpc>
                <a:spcPct val="110000"/>
              </a:lnSpc>
              <a:spcBef>
                <a:spcPts val="0"/>
              </a:spcBef>
              <a:buNone/>
              <a:defRPr sz="1600" b="0" cap="none">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Modifiez les styles du texte du masque</a:t>
            </a:r>
          </a:p>
        </p:txBody>
      </p:sp>
      <p:sp>
        <p:nvSpPr>
          <p:cNvPr id="5" name="Espace réservé du texte 4"/>
          <p:cNvSpPr>
            <a:spLocks noGrp="1"/>
          </p:cNvSpPr>
          <p:nvPr>
            <p:ph type="body" sz="quarter" idx="10" hasCustomPrompt="1"/>
          </p:nvPr>
        </p:nvSpPr>
        <p:spPr>
          <a:xfrm>
            <a:off x="1331014" y="2798506"/>
            <a:ext cx="7273237" cy="486478"/>
          </a:xfrm>
        </p:spPr>
        <p:txBody>
          <a:bodyPr anchor="b"/>
          <a:lstStyle>
            <a:lvl1pPr marL="0" algn="r">
              <a:lnSpc>
                <a:spcPct val="100000"/>
              </a:lnSpc>
              <a:spcBef>
                <a:spcPts val="0"/>
              </a:spcBef>
              <a:buFontTx/>
              <a:buNone/>
              <a:defRPr sz="3000" u="sng">
                <a:solidFill>
                  <a:schemeClr val="accent4"/>
                </a:solidFill>
              </a:defRPr>
            </a:lvl1pPr>
            <a:lvl2pPr marL="0">
              <a:lnSpc>
                <a:spcPct val="100000"/>
              </a:lnSpc>
              <a:spcBef>
                <a:spcPts val="0"/>
              </a:spcBef>
              <a:buFontTx/>
              <a:buNone/>
              <a:defRPr>
                <a:solidFill>
                  <a:schemeClr val="accent2"/>
                </a:solidFill>
              </a:defRPr>
            </a:lvl2pPr>
            <a:lvl3pPr marL="0" indent="0">
              <a:lnSpc>
                <a:spcPct val="100000"/>
              </a:lnSpc>
              <a:spcBef>
                <a:spcPts val="0"/>
              </a:spcBef>
              <a:buFontTx/>
              <a:buNone/>
              <a:defRPr>
                <a:solidFill>
                  <a:schemeClr val="accent2"/>
                </a:solidFill>
              </a:defRPr>
            </a:lvl3pPr>
            <a:lvl4pPr marL="0" indent="0">
              <a:lnSpc>
                <a:spcPct val="100000"/>
              </a:lnSpc>
              <a:spcBef>
                <a:spcPts val="0"/>
              </a:spcBef>
              <a:buFontTx/>
              <a:buNone/>
              <a:defRPr>
                <a:solidFill>
                  <a:schemeClr val="accent2"/>
                </a:solidFill>
              </a:defRPr>
            </a:lvl4pPr>
            <a:lvl5pPr marL="0" indent="0">
              <a:lnSpc>
                <a:spcPct val="100000"/>
              </a:lnSpc>
              <a:spcBef>
                <a:spcPts val="0"/>
              </a:spcBef>
              <a:buFontTx/>
              <a:buNone/>
              <a:defRPr>
                <a:solidFill>
                  <a:schemeClr val="accent2"/>
                </a:solidFill>
              </a:defRPr>
            </a:lvl5pPr>
          </a:lstStyle>
          <a:p>
            <a:pPr lvl="0"/>
            <a:r>
              <a:rPr lang="fr-FR" dirty="0" smtClean="0"/>
              <a:t>Partie #</a:t>
            </a:r>
            <a:endParaRPr lang="fr-FR" dirty="0"/>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Tree>
    <p:extLst>
      <p:ext uri="{BB962C8B-B14F-4D97-AF65-F5344CB8AC3E}">
        <p14:creationId xmlns:p14="http://schemas.microsoft.com/office/powerpoint/2010/main" val="4234201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412776"/>
            <a:ext cx="7560840" cy="4824535"/>
          </a:xfrm>
        </p:spPr>
        <p:txBody>
          <a:bodyPr/>
          <a:lstStyle>
            <a:lvl2pPr>
              <a:defRPr>
                <a:solidFill>
                  <a:srgbClr val="373739"/>
                </a:solidFill>
              </a:defRPr>
            </a:lvl2pPr>
            <a:lvl3pPr>
              <a:defRPr>
                <a:solidFill>
                  <a:srgbClr val="373739"/>
                </a:solidFill>
              </a:defRPr>
            </a:lvl3pPr>
            <a:lvl5pPr>
              <a:defRPr>
                <a:solidFill>
                  <a:srgbClr val="373739"/>
                </a:solidFill>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7076398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illustré">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340768"/>
            <a:ext cx="6912768" cy="4824512"/>
          </a:xfrm>
        </p:spPr>
        <p:txBody>
          <a:bodyPr/>
          <a:lstStyle>
            <a:lvl1pPr>
              <a:defRPr b="1" u="none"/>
            </a:lvl1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1659912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pic>
        <p:nvPicPr>
          <p:cNvPr id="3"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27578" y="2276872"/>
            <a:ext cx="7550150" cy="3813175"/>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816229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uvertur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337584" y="404664"/>
            <a:ext cx="3973807" cy="5956121"/>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Imag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
        <p:nvSpPr>
          <p:cNvPr id="15" name="Rectangle 14"/>
          <p:cNvSpPr/>
          <p:nvPr userDrawn="1"/>
        </p:nvSpPr>
        <p:spPr>
          <a:xfrm>
            <a:off x="9242871" y="6047016"/>
            <a:ext cx="184731" cy="369332"/>
          </a:xfrm>
          <a:prstGeom prst="rect">
            <a:avLst/>
          </a:prstGeom>
        </p:spPr>
        <p:txBody>
          <a:bodyPr wrap="none">
            <a:spAutoFit/>
          </a:bodyPr>
          <a:lstStyle/>
          <a:p>
            <a:endParaRPr lang="fr-FR" dirty="0"/>
          </a:p>
        </p:txBody>
      </p:sp>
      <p:sp>
        <p:nvSpPr>
          <p:cNvPr id="16" name="Rectangle 15"/>
          <p:cNvSpPr/>
          <p:nvPr userDrawn="1"/>
        </p:nvSpPr>
        <p:spPr>
          <a:xfrm>
            <a:off x="8922196" y="5991454"/>
            <a:ext cx="184731" cy="369332"/>
          </a:xfrm>
          <a:prstGeom prst="rect">
            <a:avLst/>
          </a:prstGeom>
        </p:spPr>
        <p:txBody>
          <a:bodyPr wrap="none">
            <a:spAutoFit/>
          </a:bodyPr>
          <a:lstStyle/>
          <a:p>
            <a:endParaRPr lang="fr-FR" dirty="0"/>
          </a:p>
        </p:txBody>
      </p:sp>
      <p:sp>
        <p:nvSpPr>
          <p:cNvPr id="42" name="ZoneTexte 41"/>
          <p:cNvSpPr txBox="1"/>
          <p:nvPr userDrawn="1"/>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spTree>
    <p:extLst>
      <p:ext uri="{BB962C8B-B14F-4D97-AF65-F5344CB8AC3E}">
        <p14:creationId xmlns:p14="http://schemas.microsoft.com/office/powerpoint/2010/main" val="37871238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graphicFrame>
        <p:nvGraphicFramePr>
          <p:cNvPr id="4" name="Graphique 3"/>
          <p:cNvGraphicFramePr/>
          <p:nvPr userDrawn="1">
            <p:extLst>
              <p:ext uri="{D42A27DB-BD31-4B8C-83A1-F6EECF244321}">
                <p14:modId xmlns:p14="http://schemas.microsoft.com/office/powerpoint/2010/main" val="1096079390"/>
              </p:ext>
            </p:extLst>
          </p:nvPr>
        </p:nvGraphicFramePr>
        <p:xfrm>
          <a:off x="1547664" y="1844824"/>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040673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pic>
        <p:nvPicPr>
          <p:cNvPr id="12" name="Imag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289811150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Lst>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rgbClr val="4D4D4F"/>
                </a:solidFill>
              </a:rPr>
              <a:pPr algn="r"/>
              <a:t>‹N°›</a:t>
            </a:fld>
            <a:endParaRPr lang="fr-FR" sz="750" b="1" dirty="0">
              <a:solidFill>
                <a:srgbClr val="4D4D4F"/>
              </a:solidFill>
            </a:endParaRPr>
          </a:p>
        </p:txBody>
      </p:sp>
      <p:pic>
        <p:nvPicPr>
          <p:cNvPr id="12" name="Imag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529594956"/>
      </p:ext>
    </p:extLst>
  </p:cSld>
  <p:clrMap bg1="lt1" tx1="dk1" bg2="lt2" tx2="dk2" accent1="accent1" accent2="accent2" accent3="accent3" accent4="accent4" accent5="accent5" accent6="accent6" hlink="hlink" folHlink="folHlink"/>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r"/>
            <a:r>
              <a:rPr lang="fr-FR" dirty="0" smtClean="0"/>
              <a:t>EPIBAC</a:t>
            </a:r>
            <a:br>
              <a:rPr lang="fr-FR" dirty="0" smtClean="0"/>
            </a:br>
            <a:r>
              <a:rPr lang="fr-FR" dirty="0" smtClean="0"/>
              <a:t>données 2021 </a:t>
            </a:r>
            <a:br>
              <a:rPr lang="fr-FR" dirty="0" smtClean="0"/>
            </a:br>
            <a:endParaRPr lang="fr-FR" dirty="0"/>
          </a:p>
        </p:txBody>
      </p:sp>
      <p:sp>
        <p:nvSpPr>
          <p:cNvPr id="3" name="Sous-titre 2"/>
          <p:cNvSpPr>
            <a:spLocks noGrp="1"/>
          </p:cNvSpPr>
          <p:nvPr>
            <p:ph type="subTitle" idx="1"/>
          </p:nvPr>
        </p:nvSpPr>
        <p:spPr/>
        <p:txBody>
          <a:bodyPr/>
          <a:lstStyle/>
          <a:p>
            <a:pPr algn="r"/>
            <a:r>
              <a:rPr lang="fr-FR" dirty="0" smtClean="0"/>
              <a:t>Octobre 2022</a:t>
            </a:r>
            <a:endParaRPr lang="fr-FR" dirty="0"/>
          </a:p>
        </p:txBody>
      </p:sp>
    </p:spTree>
    <p:extLst>
      <p:ext uri="{BB962C8B-B14F-4D97-AF65-F5344CB8AC3E}">
        <p14:creationId xmlns:p14="http://schemas.microsoft.com/office/powerpoint/2010/main" val="2885550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a:t>
            </a:r>
            <a:endParaRPr lang="fr-FR" dirty="0"/>
          </a:p>
        </p:txBody>
      </p:sp>
      <p:sp>
        <p:nvSpPr>
          <p:cNvPr id="3" name="Espace réservé du texte 2"/>
          <p:cNvSpPr>
            <a:spLocks noGrp="1"/>
          </p:cNvSpPr>
          <p:nvPr>
            <p:ph type="body" sz="quarter" idx="12"/>
          </p:nvPr>
        </p:nvSpPr>
        <p:spPr>
          <a:xfrm>
            <a:off x="323528" y="1276709"/>
            <a:ext cx="8568952" cy="4744578"/>
          </a:xfrm>
        </p:spPr>
        <p:txBody>
          <a:bodyPr/>
          <a:lstStyle/>
          <a:p>
            <a:pPr algn="just"/>
            <a:r>
              <a:rPr lang="fr-FR" altLang="fr-FR" cap="none" dirty="0">
                <a:latin typeface="+mj-lt"/>
              </a:rPr>
              <a:t>Infections invasives (bactériémies isolées et méningites) </a:t>
            </a:r>
            <a:r>
              <a:rPr lang="fr-FR" altLang="fr-FR" cap="none" dirty="0" smtClean="0">
                <a:latin typeface="+mj-lt"/>
              </a:rPr>
              <a:t>– Incidence estimée /</a:t>
            </a:r>
            <a:r>
              <a:rPr lang="fr-FR" altLang="fr-FR" sz="800" cap="none" dirty="0" smtClean="0">
                <a:latin typeface="+mj-lt"/>
              </a:rPr>
              <a:t> </a:t>
            </a:r>
            <a:r>
              <a:rPr lang="fr-FR" altLang="fr-FR" cap="none" dirty="0" smtClean="0">
                <a:latin typeface="+mj-lt"/>
              </a:rPr>
              <a:t>100</a:t>
            </a:r>
            <a:r>
              <a:rPr lang="fr-FR" altLang="fr-FR" cap="none" dirty="0">
                <a:latin typeface="+mj-lt"/>
              </a:rPr>
              <a:t> 000 hab. par groupe d’âge, France métropolitaine </a:t>
            </a:r>
            <a:r>
              <a:rPr lang="fr-FR" altLang="fr-FR" cap="none" dirty="0" smtClean="0">
                <a:latin typeface="+mj-lt"/>
              </a:rPr>
              <a:t>2021</a:t>
            </a:r>
            <a:endParaRPr lang="fr-FR" altLang="fr-FR" cap="none" dirty="0">
              <a:latin typeface="+mj-lt"/>
            </a:endParaRPr>
          </a:p>
        </p:txBody>
      </p:sp>
      <p:sp>
        <p:nvSpPr>
          <p:cNvPr id="4" name="ZoneTexte 3"/>
          <p:cNvSpPr txBox="1"/>
          <p:nvPr/>
        </p:nvSpPr>
        <p:spPr>
          <a:xfrm>
            <a:off x="323527" y="3943010"/>
            <a:ext cx="1008112" cy="846386"/>
          </a:xfrm>
          <a:prstGeom prst="rect">
            <a:avLst/>
          </a:prstGeom>
          <a:noFill/>
        </p:spPr>
        <p:txBody>
          <a:bodyPr wrap="square" lIns="36000" tIns="0" rIns="36000" bIns="0" rtlCol="0">
            <a:spAutoFit/>
          </a:bodyPr>
          <a:lstStyle/>
          <a:p>
            <a:pPr algn="just"/>
            <a:r>
              <a:rPr lang="fr-FR" altLang="fr-FR" sz="1100" dirty="0">
                <a:latin typeface="+mj-lt"/>
              </a:rPr>
              <a:t>Attention, les échelles en ordonnée diffèrent selon les </a:t>
            </a:r>
            <a:r>
              <a:rPr lang="fr-FR" altLang="fr-FR" sz="1100" dirty="0" smtClean="0">
                <a:latin typeface="+mj-lt"/>
              </a:rPr>
              <a:t>bactéries</a:t>
            </a:r>
            <a:endParaRPr lang="fr-FR" altLang="fr-FR" sz="1100" dirty="0">
              <a:latin typeface="+mj-lt"/>
            </a:endParaRPr>
          </a:p>
        </p:txBody>
      </p:sp>
      <p:pic>
        <p:nvPicPr>
          <p:cNvPr id="5" name="Image 4"/>
          <p:cNvPicPr>
            <a:picLocks noChangeAspect="1"/>
          </p:cNvPicPr>
          <p:nvPr/>
        </p:nvPicPr>
        <p:blipFill>
          <a:blip r:embed="rId2"/>
          <a:stretch>
            <a:fillRect/>
          </a:stretch>
        </p:blipFill>
        <p:spPr>
          <a:xfrm>
            <a:off x="1619672" y="2013346"/>
            <a:ext cx="5760640" cy="4481631"/>
          </a:xfrm>
          <a:prstGeom prst="rect">
            <a:avLst/>
          </a:prstGeom>
        </p:spPr>
      </p:pic>
    </p:spTree>
    <p:extLst>
      <p:ext uri="{BB962C8B-B14F-4D97-AF65-F5344CB8AC3E}">
        <p14:creationId xmlns:p14="http://schemas.microsoft.com/office/powerpoint/2010/main" val="861088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268760"/>
            <a:ext cx="8352928" cy="4968551"/>
          </a:xfrm>
        </p:spPr>
        <p:txBody>
          <a:bodyPr/>
          <a:lstStyle/>
          <a:p>
            <a:pPr algn="just"/>
            <a:r>
              <a:rPr lang="fr-FR" altLang="fr-FR" u="sng" cap="none" dirty="0">
                <a:latin typeface="+mj-lt"/>
              </a:rPr>
              <a:t>Méningites</a:t>
            </a:r>
            <a:r>
              <a:rPr lang="fr-FR" altLang="fr-FR" cap="none" dirty="0">
                <a:latin typeface="+mj-lt"/>
              </a:rPr>
              <a:t> - Proportion relative des bactéries responsables,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2003-2021</a:t>
            </a:r>
            <a:endParaRPr lang="fr-FR" altLang="fr-FR" cap="none" dirty="0">
              <a:latin typeface="+mj-lt"/>
            </a:endParaRPr>
          </a:p>
        </p:txBody>
      </p:sp>
      <p:pic>
        <p:nvPicPr>
          <p:cNvPr id="5" name="Image 4"/>
          <p:cNvPicPr>
            <a:picLocks noChangeAspect="1"/>
          </p:cNvPicPr>
          <p:nvPr/>
        </p:nvPicPr>
        <p:blipFill rotWithShape="1">
          <a:blip r:embed="rId2"/>
          <a:srcRect l="3323" t="3900" r="5352" b="2656"/>
          <a:stretch/>
        </p:blipFill>
        <p:spPr>
          <a:xfrm>
            <a:off x="1403648" y="1844824"/>
            <a:ext cx="5976664" cy="4867766"/>
          </a:xfrm>
          <a:prstGeom prst="rect">
            <a:avLst/>
          </a:prstGeom>
        </p:spPr>
      </p:pic>
    </p:spTree>
    <p:extLst>
      <p:ext uri="{BB962C8B-B14F-4D97-AF65-F5344CB8AC3E}">
        <p14:creationId xmlns:p14="http://schemas.microsoft.com/office/powerpoint/2010/main" val="2432463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750" y="1268760"/>
            <a:ext cx="8352928" cy="4824535"/>
          </a:xfrm>
        </p:spPr>
        <p:txBody>
          <a:bodyPr/>
          <a:lstStyle/>
          <a:p>
            <a:pPr algn="just"/>
            <a:r>
              <a:rPr lang="fr-FR" altLang="fr-FR" u="sng" cap="none" dirty="0">
                <a:latin typeface="+mj-lt"/>
              </a:rPr>
              <a:t>Méningites</a:t>
            </a:r>
            <a:r>
              <a:rPr lang="fr-FR" altLang="fr-FR" cap="none" dirty="0">
                <a:latin typeface="+mj-lt"/>
              </a:rPr>
              <a:t> – </a:t>
            </a:r>
            <a:r>
              <a:rPr lang="fr-FR" altLang="fr-FR" cap="none" dirty="0" smtClean="0">
                <a:latin typeface="+mj-lt"/>
              </a:rPr>
              <a:t>Nombre estimé de cas, </a:t>
            </a:r>
            <a:r>
              <a:rPr lang="fr-FR" altLang="fr-FR" cap="none" dirty="0">
                <a:latin typeface="+mj-lt"/>
              </a:rPr>
              <a:t>France métropolitaine </a:t>
            </a:r>
            <a:r>
              <a:rPr lang="fr-FR" altLang="fr-FR" cap="none" dirty="0" smtClean="0">
                <a:latin typeface="+mj-lt"/>
              </a:rPr>
              <a:t>2003-2021</a:t>
            </a:r>
            <a:endParaRPr lang="fr-FR" altLang="fr-FR" cap="none" dirty="0">
              <a:latin typeface="+mj-lt"/>
            </a:endParaRPr>
          </a:p>
        </p:txBody>
      </p:sp>
      <p:pic>
        <p:nvPicPr>
          <p:cNvPr id="5" name="Image 4"/>
          <p:cNvPicPr>
            <a:picLocks noChangeAspect="1"/>
          </p:cNvPicPr>
          <p:nvPr/>
        </p:nvPicPr>
        <p:blipFill rotWithShape="1">
          <a:blip r:embed="rId2"/>
          <a:srcRect r="4084"/>
          <a:stretch/>
        </p:blipFill>
        <p:spPr>
          <a:xfrm>
            <a:off x="1259632" y="1711795"/>
            <a:ext cx="6696744" cy="4758010"/>
          </a:xfrm>
          <a:prstGeom prst="rect">
            <a:avLst/>
          </a:prstGeom>
        </p:spPr>
      </p:pic>
    </p:spTree>
    <p:extLst>
      <p:ext uri="{BB962C8B-B14F-4D97-AF65-F5344CB8AC3E}">
        <p14:creationId xmlns:p14="http://schemas.microsoft.com/office/powerpoint/2010/main" val="20896557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179512" y="1268760"/>
            <a:ext cx="8712968" cy="4968551"/>
          </a:xfrm>
        </p:spPr>
        <p:txBody>
          <a:bodyPr/>
          <a:lstStyle/>
          <a:p>
            <a:pPr algn="just"/>
            <a:r>
              <a:rPr lang="fr-FR" altLang="fr-FR" u="sng" cap="none" dirty="0">
                <a:latin typeface="+mj-lt"/>
              </a:rPr>
              <a:t>Méningites</a:t>
            </a:r>
            <a:r>
              <a:rPr lang="fr-FR" altLang="fr-FR" cap="none" dirty="0">
                <a:latin typeface="+mj-lt"/>
              </a:rPr>
              <a:t> – </a:t>
            </a:r>
            <a:r>
              <a:rPr lang="fr-FR" altLang="fr-FR" cap="none" dirty="0" smtClean="0">
                <a:latin typeface="+mj-lt"/>
              </a:rPr>
              <a:t>Incidence estimée /</a:t>
            </a:r>
            <a:r>
              <a:rPr lang="fr-FR" altLang="fr-FR" sz="800" cap="none" dirty="0" smtClean="0">
                <a:latin typeface="+mj-lt"/>
              </a:rPr>
              <a:t> </a:t>
            </a:r>
            <a:r>
              <a:rPr lang="fr-FR" altLang="fr-FR" cap="none" dirty="0" smtClean="0">
                <a:latin typeface="+mj-lt"/>
              </a:rPr>
              <a:t>100 </a:t>
            </a:r>
            <a:r>
              <a:rPr lang="fr-FR" altLang="fr-FR" cap="none" dirty="0">
                <a:latin typeface="+mj-lt"/>
              </a:rPr>
              <a:t>000 hab., France métropolitaine </a:t>
            </a:r>
            <a:r>
              <a:rPr lang="fr-FR" altLang="fr-FR" cap="none" dirty="0" smtClean="0">
                <a:latin typeface="+mj-lt"/>
              </a:rPr>
              <a:t>2003-2021</a:t>
            </a:r>
            <a:endParaRPr lang="fr-FR" altLang="fr-FR" cap="none" dirty="0">
              <a:latin typeface="+mj-lt"/>
            </a:endParaRPr>
          </a:p>
        </p:txBody>
      </p:sp>
      <p:pic>
        <p:nvPicPr>
          <p:cNvPr id="5" name="Image 4"/>
          <p:cNvPicPr>
            <a:picLocks noChangeAspect="1"/>
          </p:cNvPicPr>
          <p:nvPr/>
        </p:nvPicPr>
        <p:blipFill rotWithShape="1">
          <a:blip r:embed="rId2"/>
          <a:srcRect t="-481" r="3547" b="481"/>
          <a:stretch/>
        </p:blipFill>
        <p:spPr>
          <a:xfrm>
            <a:off x="1331640" y="1700807"/>
            <a:ext cx="6624736" cy="4723871"/>
          </a:xfrm>
          <a:prstGeom prst="rect">
            <a:avLst/>
          </a:prstGeom>
        </p:spPr>
      </p:pic>
    </p:spTree>
    <p:extLst>
      <p:ext uri="{BB962C8B-B14F-4D97-AF65-F5344CB8AC3E}">
        <p14:creationId xmlns:p14="http://schemas.microsoft.com/office/powerpoint/2010/main" val="3867066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340768"/>
            <a:ext cx="8064896" cy="4896543"/>
          </a:xfrm>
        </p:spPr>
        <p:txBody>
          <a:bodyPr/>
          <a:lstStyle/>
          <a:p>
            <a:pPr algn="just"/>
            <a:r>
              <a:rPr lang="fr-FR" altLang="fr-FR" cap="none" dirty="0">
                <a:latin typeface="+mj-lt"/>
              </a:rPr>
              <a:t>Infections invasives (bactériémies isolées et méningites) – Nombre </a:t>
            </a:r>
            <a:r>
              <a:rPr lang="fr-FR" altLang="fr-FR" cap="none" dirty="0" smtClean="0">
                <a:latin typeface="+mj-lt"/>
              </a:rPr>
              <a:t>estimé de </a:t>
            </a:r>
            <a:r>
              <a:rPr lang="fr-FR" altLang="fr-FR" cap="none" dirty="0">
                <a:latin typeface="+mj-lt"/>
              </a:rPr>
              <a:t>cas, France métropolitaine, </a:t>
            </a:r>
            <a:r>
              <a:rPr lang="fr-FR" altLang="fr-FR" cap="none" dirty="0" smtClean="0">
                <a:latin typeface="+mj-lt"/>
              </a:rPr>
              <a:t>2003-2021</a:t>
            </a:r>
            <a:endParaRPr lang="fr-FR" altLang="fr-FR" cap="none" dirty="0">
              <a:latin typeface="+mj-lt"/>
            </a:endParaRPr>
          </a:p>
        </p:txBody>
      </p:sp>
      <p:pic>
        <p:nvPicPr>
          <p:cNvPr id="6" name="Image 5"/>
          <p:cNvPicPr>
            <a:picLocks noChangeAspect="1"/>
          </p:cNvPicPr>
          <p:nvPr/>
        </p:nvPicPr>
        <p:blipFill rotWithShape="1">
          <a:blip r:embed="rId2"/>
          <a:srcRect r="7487"/>
          <a:stretch/>
        </p:blipFill>
        <p:spPr>
          <a:xfrm>
            <a:off x="1115617" y="2071835"/>
            <a:ext cx="7128792" cy="4381500"/>
          </a:xfrm>
          <a:prstGeom prst="rect">
            <a:avLst/>
          </a:prstGeom>
        </p:spPr>
      </p:pic>
    </p:spTree>
    <p:extLst>
      <p:ext uri="{BB962C8B-B14F-4D97-AF65-F5344CB8AC3E}">
        <p14:creationId xmlns:p14="http://schemas.microsoft.com/office/powerpoint/2010/main" val="648039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412776"/>
            <a:ext cx="8064896" cy="4824535"/>
          </a:xfrm>
        </p:spPr>
        <p:txBody>
          <a:bodyPr/>
          <a:lstStyle/>
          <a:p>
            <a:pPr algn="just"/>
            <a:r>
              <a:rPr lang="fr-FR" altLang="fr-FR" cap="none" dirty="0">
                <a:latin typeface="+mj-lt"/>
              </a:rPr>
              <a:t>Infections invasives (bactériémies isolées et méningites) – </a:t>
            </a:r>
            <a:r>
              <a:rPr lang="fr-FR" altLang="fr-FR" cap="none" dirty="0" smtClean="0">
                <a:latin typeface="+mj-lt"/>
              </a:rPr>
              <a:t> Incidence estimée /</a:t>
            </a:r>
            <a:r>
              <a:rPr lang="fr-FR" altLang="fr-FR" sz="800" cap="none" dirty="0" smtClean="0">
                <a:latin typeface="+mj-lt"/>
              </a:rPr>
              <a:t> </a:t>
            </a:r>
            <a:r>
              <a:rPr lang="fr-FR" altLang="fr-FR" cap="none" dirty="0" smtClean="0">
                <a:latin typeface="+mj-lt"/>
              </a:rPr>
              <a:t>100</a:t>
            </a:r>
            <a:r>
              <a:rPr lang="fr-FR" altLang="fr-FR" cap="none" dirty="0">
                <a:latin typeface="+mj-lt"/>
              </a:rPr>
              <a:t> 000 hab., France métropolitaine, </a:t>
            </a:r>
            <a:r>
              <a:rPr lang="fr-FR" altLang="fr-FR" cap="none" dirty="0" smtClean="0">
                <a:latin typeface="+mj-lt"/>
              </a:rPr>
              <a:t>2003-2021</a:t>
            </a:r>
            <a:endParaRPr lang="fr-FR" altLang="fr-FR" cap="none" dirty="0">
              <a:latin typeface="+mj-lt"/>
            </a:endParaRPr>
          </a:p>
        </p:txBody>
      </p:sp>
      <p:pic>
        <p:nvPicPr>
          <p:cNvPr id="5" name="Image 4"/>
          <p:cNvPicPr>
            <a:picLocks noChangeAspect="1"/>
          </p:cNvPicPr>
          <p:nvPr/>
        </p:nvPicPr>
        <p:blipFill rotWithShape="1">
          <a:blip r:embed="rId2"/>
          <a:srcRect r="6786"/>
          <a:stretch/>
        </p:blipFill>
        <p:spPr>
          <a:xfrm>
            <a:off x="1187624" y="2129673"/>
            <a:ext cx="7182763" cy="4371975"/>
          </a:xfrm>
          <a:prstGeom prst="rect">
            <a:avLst/>
          </a:prstGeom>
        </p:spPr>
      </p:pic>
    </p:spTree>
    <p:extLst>
      <p:ext uri="{BB962C8B-B14F-4D97-AF65-F5344CB8AC3E}">
        <p14:creationId xmlns:p14="http://schemas.microsoft.com/office/powerpoint/2010/main" val="5151208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solidFill>
                <a:srgbClr val="FFFF00"/>
              </a:solidFill>
            </a:endParaRPr>
          </a:p>
        </p:txBody>
      </p:sp>
      <p:sp>
        <p:nvSpPr>
          <p:cNvPr id="3" name="Espace réservé du texte 2"/>
          <p:cNvSpPr>
            <a:spLocks noGrp="1"/>
          </p:cNvSpPr>
          <p:nvPr>
            <p:ph type="body" sz="quarter" idx="12"/>
          </p:nvPr>
        </p:nvSpPr>
        <p:spPr>
          <a:xfrm>
            <a:off x="395536" y="1344972"/>
            <a:ext cx="8425134" cy="4873771"/>
          </a:xfrm>
        </p:spPr>
        <p:txBody>
          <a:bodyPr/>
          <a:lstStyle/>
          <a:p>
            <a:pPr algn="just"/>
            <a:r>
              <a:rPr lang="fr-FR" altLang="fr-FR" cap="none" dirty="0">
                <a:latin typeface="+mj-lt"/>
              </a:rPr>
              <a:t>Bactériémies isolées et méningites à </a:t>
            </a:r>
            <a:r>
              <a:rPr lang="fr-FR" altLang="fr-FR" u="sng" cap="none" dirty="0">
                <a:latin typeface="+mj-lt"/>
              </a:rPr>
              <a:t>pneumocoque</a:t>
            </a:r>
            <a:r>
              <a:rPr lang="fr-FR" altLang="fr-FR" cap="none" dirty="0">
                <a:latin typeface="+mj-lt"/>
              </a:rPr>
              <a:t>, nombre </a:t>
            </a:r>
            <a:r>
              <a:rPr lang="fr-FR" altLang="fr-FR" cap="none" dirty="0" smtClean="0">
                <a:latin typeface="+mj-lt"/>
              </a:rPr>
              <a:t>estimé de </a:t>
            </a:r>
            <a:r>
              <a:rPr lang="fr-FR" altLang="fr-FR" cap="none" dirty="0">
                <a:latin typeface="+mj-lt"/>
              </a:rPr>
              <a:t>cas,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2003-2021</a:t>
            </a:r>
            <a:endParaRPr lang="fr-FR" altLang="fr-FR" cap="none" dirty="0">
              <a:latin typeface="+mj-lt"/>
            </a:endParaRPr>
          </a:p>
        </p:txBody>
      </p:sp>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sp>
        <p:nvSpPr>
          <p:cNvPr id="9" name="Text Box 7"/>
          <p:cNvSpPr txBox="1">
            <a:spLocks noChangeArrowheads="1"/>
          </p:cNvSpPr>
          <p:nvPr/>
        </p:nvSpPr>
        <p:spPr bwMode="auto">
          <a:xfrm>
            <a:off x="2137116" y="5728416"/>
            <a:ext cx="3870756" cy="302733"/>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000" b="0" i="0" u="none" strike="noStrike" baseline="0" dirty="0">
                <a:solidFill>
                  <a:srgbClr val="004192"/>
                </a:solidFill>
                <a:latin typeface="Arial"/>
                <a:cs typeface="Arial"/>
              </a:rPr>
              <a:t>Source : </a:t>
            </a:r>
            <a:r>
              <a:rPr lang="fr-FR" sz="1000" b="0" i="0" u="none" strike="noStrike" baseline="0" dirty="0" err="1">
                <a:solidFill>
                  <a:srgbClr val="004192"/>
                </a:solidFill>
                <a:latin typeface="Arial"/>
                <a:cs typeface="Arial"/>
              </a:rPr>
              <a:t>Epibac</a:t>
            </a:r>
            <a:r>
              <a:rPr lang="fr-FR" sz="1000" b="0" i="0" u="none" strike="noStrike" baseline="0" dirty="0">
                <a:solidFill>
                  <a:srgbClr val="004192"/>
                </a:solidFill>
                <a:latin typeface="Arial"/>
                <a:cs typeface="Arial"/>
              </a:rPr>
              <a:t>, Santé publique France</a:t>
            </a:r>
          </a:p>
        </p:txBody>
      </p:sp>
      <p:grpSp>
        <p:nvGrpSpPr>
          <p:cNvPr id="18" name="Groupe 17"/>
          <p:cNvGrpSpPr/>
          <p:nvPr/>
        </p:nvGrpSpPr>
        <p:grpSpPr>
          <a:xfrm>
            <a:off x="2143293" y="6178210"/>
            <a:ext cx="6535051" cy="177795"/>
            <a:chOff x="1835696" y="6059517"/>
            <a:chExt cx="6535051" cy="177795"/>
          </a:xfrm>
        </p:grpSpPr>
        <p:grpSp>
          <p:nvGrpSpPr>
            <p:cNvPr id="11" name="Groupe 10"/>
            <p:cNvGrpSpPr/>
            <p:nvPr/>
          </p:nvGrpSpPr>
          <p:grpSpPr>
            <a:xfrm>
              <a:off x="1835696" y="6059517"/>
              <a:ext cx="6535051" cy="177795"/>
              <a:chOff x="1331640" y="5843494"/>
              <a:chExt cx="6535051" cy="177795"/>
            </a:xfrm>
          </p:grpSpPr>
          <p:cxnSp>
            <p:nvCxnSpPr>
              <p:cNvPr id="12" name="Connecteur droit 11"/>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15" name="ZoneTexte 14"/>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16" name="Connecteur droit 15"/>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7" name="Triangle isocèle 16"/>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4" name="Image 3"/>
          <p:cNvPicPr>
            <a:picLocks noChangeAspect="1"/>
          </p:cNvPicPr>
          <p:nvPr/>
        </p:nvPicPr>
        <p:blipFill rotWithShape="1">
          <a:blip r:embed="rId3"/>
          <a:srcRect l="3447" t="10830" r="4598" b="-119"/>
          <a:stretch/>
        </p:blipFill>
        <p:spPr>
          <a:xfrm>
            <a:off x="1700378" y="2237668"/>
            <a:ext cx="5815450" cy="3530890"/>
          </a:xfrm>
          <a:prstGeom prst="rect">
            <a:avLst/>
          </a:prstGeom>
        </p:spPr>
      </p:pic>
    </p:spTree>
    <p:extLst>
      <p:ext uri="{BB962C8B-B14F-4D97-AF65-F5344CB8AC3E}">
        <p14:creationId xmlns:p14="http://schemas.microsoft.com/office/powerpoint/2010/main" val="3054031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435484" y="1335163"/>
            <a:ext cx="8352928" cy="4824535"/>
          </a:xfrm>
        </p:spPr>
        <p:txBody>
          <a:bodyPr/>
          <a:lstStyle/>
          <a:p>
            <a:pPr algn="just"/>
            <a:r>
              <a:rPr lang="fr-FR" altLang="fr-FR" cap="none" dirty="0">
                <a:latin typeface="+mj-lt"/>
              </a:rPr>
              <a:t>Bactériémies isolées et méningites à </a:t>
            </a:r>
            <a:r>
              <a:rPr lang="fr-FR" altLang="fr-FR" u="sng" cap="none" dirty="0">
                <a:latin typeface="+mj-lt"/>
              </a:rPr>
              <a:t>méningocoque</a:t>
            </a:r>
            <a:r>
              <a:rPr lang="fr-FR" altLang="fr-FR" cap="none" dirty="0">
                <a:latin typeface="+mj-lt"/>
              </a:rPr>
              <a:t>, nombre </a:t>
            </a:r>
            <a:r>
              <a:rPr lang="fr-FR" altLang="fr-FR" cap="none" dirty="0" smtClean="0">
                <a:latin typeface="+mj-lt"/>
              </a:rPr>
              <a:t>estimé de </a:t>
            </a:r>
            <a:r>
              <a:rPr lang="fr-FR" altLang="fr-FR" cap="none" dirty="0">
                <a:latin typeface="+mj-lt"/>
              </a:rPr>
              <a:t>cas, </a:t>
            </a:r>
            <a:r>
              <a:rPr lang="fr-FR" altLang="fr-FR" cap="none" dirty="0" smtClean="0">
                <a:latin typeface="+mj-lt"/>
              </a:rPr>
              <a:t> France </a:t>
            </a:r>
            <a:r>
              <a:rPr lang="fr-FR" altLang="fr-FR" cap="none" dirty="0">
                <a:latin typeface="+mj-lt"/>
              </a:rPr>
              <a:t>métropolitaine </a:t>
            </a:r>
            <a:r>
              <a:rPr lang="fr-FR" altLang="fr-FR" cap="none" dirty="0" smtClean="0">
                <a:latin typeface="+mj-lt"/>
              </a:rPr>
              <a:t>2003-2021</a:t>
            </a:r>
            <a:endParaRPr lang="fr-FR" altLang="fr-FR" cap="none" dirty="0">
              <a:latin typeface="+mj-lt"/>
            </a:endParaRPr>
          </a:p>
        </p:txBody>
      </p:sp>
      <p:pic>
        <p:nvPicPr>
          <p:cNvPr id="10" name="Image 9"/>
          <p:cNvPicPr>
            <a:picLocks noChangeAspect="1"/>
          </p:cNvPicPr>
          <p:nvPr/>
        </p:nvPicPr>
        <p:blipFill>
          <a:blip r:embed="rId3"/>
          <a:stretch>
            <a:fillRect/>
          </a:stretch>
        </p:blipFill>
        <p:spPr>
          <a:xfrm>
            <a:off x="2051720" y="5720951"/>
            <a:ext cx="4902195" cy="324688"/>
          </a:xfrm>
          <a:prstGeom prst="rect">
            <a:avLst/>
          </a:prstGeom>
        </p:spPr>
      </p:pic>
      <p:grpSp>
        <p:nvGrpSpPr>
          <p:cNvPr id="24" name="Groupe 23"/>
          <p:cNvGrpSpPr/>
          <p:nvPr/>
        </p:nvGrpSpPr>
        <p:grpSpPr>
          <a:xfrm>
            <a:off x="2123728" y="6093296"/>
            <a:ext cx="6696744" cy="504056"/>
            <a:chOff x="1259632" y="5771398"/>
            <a:chExt cx="7056784" cy="609930"/>
          </a:xfrm>
        </p:grpSpPr>
        <p:grpSp>
          <p:nvGrpSpPr>
            <p:cNvPr id="13" name="Groupe 12"/>
            <p:cNvGrpSpPr/>
            <p:nvPr/>
          </p:nvGrpSpPr>
          <p:grpSpPr>
            <a:xfrm>
              <a:off x="1263920" y="5812867"/>
              <a:ext cx="427760" cy="136413"/>
              <a:chOff x="899592" y="5786849"/>
              <a:chExt cx="432048" cy="139565"/>
            </a:xfrm>
          </p:grpSpPr>
          <p:cxnSp>
            <p:nvCxnSpPr>
              <p:cNvPr id="7" name="Connecteur droit 6"/>
              <p:cNvCxnSpPr/>
              <p:nvPr/>
            </p:nvCxnSpPr>
            <p:spPr>
              <a:xfrm>
                <a:off x="899592" y="5854455"/>
                <a:ext cx="432048"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73577" y="5786849"/>
                <a:ext cx="114047" cy="13956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 name="Groupe 3"/>
            <p:cNvGrpSpPr/>
            <p:nvPr/>
          </p:nvGrpSpPr>
          <p:grpSpPr>
            <a:xfrm>
              <a:off x="1259632" y="5779426"/>
              <a:ext cx="7056784" cy="601902"/>
              <a:chOff x="993565" y="5786850"/>
              <a:chExt cx="7056784" cy="601902"/>
            </a:xfrm>
          </p:grpSpPr>
          <p:sp>
            <p:nvSpPr>
              <p:cNvPr id="12" name="ZoneTexte 11"/>
              <p:cNvSpPr txBox="1"/>
              <p:nvPr/>
            </p:nvSpPr>
            <p:spPr>
              <a:xfrm>
                <a:off x="1619672" y="5786850"/>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a:t>
                </a:r>
              </a:p>
            </p:txBody>
          </p:sp>
          <p:grpSp>
            <p:nvGrpSpPr>
              <p:cNvPr id="16" name="Groupe 15"/>
              <p:cNvGrpSpPr/>
              <p:nvPr/>
            </p:nvGrpSpPr>
            <p:grpSpPr>
              <a:xfrm>
                <a:off x="993565" y="6088094"/>
                <a:ext cx="414724" cy="125890"/>
                <a:chOff x="1785653" y="5763747"/>
                <a:chExt cx="414724" cy="125890"/>
              </a:xfrm>
            </p:grpSpPr>
            <p:cxnSp>
              <p:nvCxnSpPr>
                <p:cNvPr id="17" name="Connecteur droit 16"/>
                <p:cNvCxnSpPr/>
                <p:nvPr/>
              </p:nvCxnSpPr>
              <p:spPr>
                <a:xfrm>
                  <a:off x="1785653" y="5831352"/>
                  <a:ext cx="414724" cy="0"/>
                </a:xfrm>
                <a:prstGeom prst="line">
                  <a:avLst/>
                </a:prstGeom>
                <a:ln>
                  <a:solidFill>
                    <a:srgbClr val="004192"/>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957911" y="5763747"/>
                  <a:ext cx="115774" cy="125890"/>
                </a:xfrm>
                <a:prstGeom prst="rect">
                  <a:avLst/>
                </a:prstGeom>
                <a:solidFill>
                  <a:srgbClr val="004192"/>
                </a:solidFill>
                <a:ln>
                  <a:solidFill>
                    <a:srgbClr val="004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20" name="Connecteur droit 19"/>
              <p:cNvCxnSpPr/>
              <p:nvPr/>
            </p:nvCxnSpPr>
            <p:spPr>
              <a:xfrm>
                <a:off x="4489897" y="5872070"/>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4489897" y="6160102"/>
                <a:ext cx="432048" cy="0"/>
              </a:xfrm>
              <a:prstGeom prst="line">
                <a:avLst/>
              </a:prstGeom>
              <a:ln>
                <a:solidFill>
                  <a:srgbClr val="373739"/>
                </a:solidFill>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1619672" y="6065587"/>
                <a:ext cx="3024336" cy="323165"/>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 </a:t>
                </a:r>
              </a:p>
              <a:p>
                <a:r>
                  <a:rPr lang="fr-FR" sz="1050" i="1" dirty="0" smtClean="0">
                    <a:solidFill>
                      <a:schemeClr val="accent6"/>
                    </a:solidFill>
                    <a:latin typeface="+mj-lt"/>
                  </a:rPr>
                  <a:t>Ancienne définition</a:t>
                </a:r>
              </a:p>
            </p:txBody>
          </p:sp>
          <p:sp>
            <p:nvSpPr>
              <p:cNvPr id="26" name="ZoneTexte 25"/>
              <p:cNvSpPr txBox="1"/>
              <p:nvPr/>
            </p:nvSpPr>
            <p:spPr>
              <a:xfrm>
                <a:off x="5026013" y="5792008"/>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sp>
            <p:nvSpPr>
              <p:cNvPr id="28" name="ZoneTexte 27"/>
              <p:cNvSpPr txBox="1"/>
              <p:nvPr/>
            </p:nvSpPr>
            <p:spPr>
              <a:xfrm>
                <a:off x="5026013" y="6052401"/>
                <a:ext cx="3024336" cy="195522"/>
              </a:xfrm>
              <a:prstGeom prst="rect">
                <a:avLst/>
              </a:prstGeom>
              <a:noFill/>
            </p:spPr>
            <p:txBody>
              <a:bodyPr wrap="square" lIns="36000" tIns="0" rIns="36000" bIns="0" rtlCol="0">
                <a:spAutoFit/>
              </a:bodyPr>
              <a:lstStyle/>
              <a:p>
                <a:r>
                  <a:rPr lang="fr-FR" sz="1050" dirty="0" smtClean="0">
                    <a:solidFill>
                      <a:schemeClr val="accent6"/>
                    </a:solidFill>
                    <a:latin typeface="+mj-lt"/>
                  </a:rPr>
                  <a:t>Méningites – </a:t>
                </a:r>
                <a:r>
                  <a:rPr lang="fr-FR" sz="1050" i="1" dirty="0" smtClean="0">
                    <a:solidFill>
                      <a:schemeClr val="accent6"/>
                    </a:solidFill>
                    <a:latin typeface="+mj-lt"/>
                  </a:rPr>
                  <a:t>Ancienne</a:t>
                </a:r>
                <a:r>
                  <a:rPr lang="fr-FR" sz="1050" dirty="0" smtClean="0">
                    <a:solidFill>
                      <a:schemeClr val="accent6"/>
                    </a:solidFill>
                    <a:latin typeface="+mj-lt"/>
                  </a:rPr>
                  <a:t> d</a:t>
                </a:r>
                <a:r>
                  <a:rPr lang="fr-FR" sz="1050" i="1" dirty="0" smtClean="0">
                    <a:solidFill>
                      <a:schemeClr val="accent6"/>
                    </a:solidFill>
                    <a:latin typeface="+mj-lt"/>
                  </a:rPr>
                  <a:t>éfinition</a:t>
                </a:r>
              </a:p>
            </p:txBody>
          </p:sp>
        </p:grpSp>
        <p:sp>
          <p:nvSpPr>
            <p:cNvPr id="19" name="Triangle isocèle 18"/>
            <p:cNvSpPr/>
            <p:nvPr/>
          </p:nvSpPr>
          <p:spPr>
            <a:xfrm>
              <a:off x="4855391" y="5771398"/>
              <a:ext cx="216024" cy="177882"/>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Triangle isocèle 26"/>
            <p:cNvSpPr/>
            <p:nvPr/>
          </p:nvSpPr>
          <p:spPr>
            <a:xfrm>
              <a:off x="4860032" y="6059430"/>
              <a:ext cx="216024" cy="177882"/>
            </a:xfrm>
            <a:prstGeom prst="triangle">
              <a:avLst/>
            </a:prstGeom>
            <a:solidFill>
              <a:srgbClr val="3737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 name="Image 4"/>
          <p:cNvPicPr>
            <a:picLocks noChangeAspect="1"/>
          </p:cNvPicPr>
          <p:nvPr/>
        </p:nvPicPr>
        <p:blipFill rotWithShape="1">
          <a:blip r:embed="rId4"/>
          <a:srcRect l="3398" t="6063" r="5004" b="6063"/>
          <a:stretch/>
        </p:blipFill>
        <p:spPr>
          <a:xfrm>
            <a:off x="1619672" y="2132856"/>
            <a:ext cx="6048672" cy="3524602"/>
          </a:xfrm>
          <a:prstGeom prst="rect">
            <a:avLst/>
          </a:prstGeom>
        </p:spPr>
      </p:pic>
    </p:spTree>
    <p:extLst>
      <p:ext uri="{BB962C8B-B14F-4D97-AF65-F5344CB8AC3E}">
        <p14:creationId xmlns:p14="http://schemas.microsoft.com/office/powerpoint/2010/main" val="3298779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412776"/>
            <a:ext cx="8280920" cy="4824535"/>
          </a:xfrm>
        </p:spPr>
        <p:txBody>
          <a:bodyPr/>
          <a:lstStyle/>
          <a:p>
            <a:pPr algn="just"/>
            <a:r>
              <a:rPr lang="fr-FR" altLang="fr-FR" cap="none" dirty="0">
                <a:latin typeface="+mj-lt"/>
              </a:rPr>
              <a:t>Bactériémies isolées et méningites à </a:t>
            </a:r>
            <a:r>
              <a:rPr lang="fr-FR" altLang="fr-FR" i="1" u="sng" cap="none" dirty="0">
                <a:latin typeface="+mj-lt"/>
              </a:rPr>
              <a:t>Haemophilus influenzae</a:t>
            </a:r>
            <a:r>
              <a:rPr lang="fr-FR" altLang="fr-FR" cap="none" dirty="0">
                <a:latin typeface="+mj-lt"/>
              </a:rPr>
              <a:t>, nombre </a:t>
            </a:r>
            <a:r>
              <a:rPr lang="fr-FR" altLang="fr-FR" cap="none" dirty="0" smtClean="0">
                <a:latin typeface="+mj-lt"/>
              </a:rPr>
              <a:t>estimé de </a:t>
            </a:r>
            <a:r>
              <a:rPr lang="fr-FR" altLang="fr-FR" cap="none" dirty="0">
                <a:latin typeface="+mj-lt"/>
              </a:rPr>
              <a:t>cas, France métropolitaine </a:t>
            </a:r>
            <a:r>
              <a:rPr lang="fr-FR" altLang="fr-FR" cap="none" dirty="0" smtClean="0">
                <a:latin typeface="+mj-lt"/>
              </a:rPr>
              <a:t>2003-2021</a:t>
            </a:r>
            <a:endParaRPr lang="fr-FR" altLang="fr-FR" cap="none" dirty="0">
              <a:latin typeface="+mj-lt"/>
            </a:endParaRPr>
          </a:p>
        </p:txBody>
      </p:sp>
      <p:grpSp>
        <p:nvGrpSpPr>
          <p:cNvPr id="11" name="Groupe 10"/>
          <p:cNvGrpSpPr/>
          <p:nvPr/>
        </p:nvGrpSpPr>
        <p:grpSpPr>
          <a:xfrm>
            <a:off x="2213413" y="6174060"/>
            <a:ext cx="6535051" cy="177795"/>
            <a:chOff x="1835696" y="6059517"/>
            <a:chExt cx="6535051" cy="177795"/>
          </a:xfrm>
        </p:grpSpPr>
        <p:grpSp>
          <p:nvGrpSpPr>
            <p:cNvPr id="21" name="Groupe 20"/>
            <p:cNvGrpSpPr/>
            <p:nvPr/>
          </p:nvGrpSpPr>
          <p:grpSpPr>
            <a:xfrm>
              <a:off x="1835696" y="6059517"/>
              <a:ext cx="6535051" cy="177795"/>
              <a:chOff x="1331640" y="5843494"/>
              <a:chExt cx="6535051" cy="177795"/>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0" name="Connecteur droit 19"/>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4" name="Triangle isocèle 3"/>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3" name="Image 12"/>
          <p:cNvPicPr>
            <a:picLocks noChangeAspect="1"/>
          </p:cNvPicPr>
          <p:nvPr/>
        </p:nvPicPr>
        <p:blipFill>
          <a:blip r:embed="rId2"/>
          <a:stretch>
            <a:fillRect/>
          </a:stretch>
        </p:blipFill>
        <p:spPr>
          <a:xfrm>
            <a:off x="2123728" y="5840277"/>
            <a:ext cx="3494748" cy="261124"/>
          </a:xfrm>
          <a:prstGeom prst="rect">
            <a:avLst/>
          </a:prstGeom>
        </p:spPr>
      </p:pic>
      <p:pic>
        <p:nvPicPr>
          <p:cNvPr id="5" name="Image 4"/>
          <p:cNvPicPr>
            <a:picLocks noChangeAspect="1"/>
          </p:cNvPicPr>
          <p:nvPr/>
        </p:nvPicPr>
        <p:blipFill rotWithShape="1">
          <a:blip r:embed="rId3"/>
          <a:srcRect l="1856" t="9359" r="5066" b="4279"/>
          <a:stretch/>
        </p:blipFill>
        <p:spPr>
          <a:xfrm>
            <a:off x="1640665" y="2276872"/>
            <a:ext cx="5965245" cy="3496867"/>
          </a:xfrm>
          <a:prstGeom prst="rect">
            <a:avLst/>
          </a:prstGeom>
        </p:spPr>
      </p:pic>
    </p:spTree>
    <p:extLst>
      <p:ext uri="{BB962C8B-B14F-4D97-AF65-F5344CB8AC3E}">
        <p14:creationId xmlns:p14="http://schemas.microsoft.com/office/powerpoint/2010/main" val="1192745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gn="just"/>
            <a:r>
              <a:rPr lang="fr-FR" altLang="fr-FR" cap="none" dirty="0">
                <a:latin typeface="+mj-lt"/>
              </a:rPr>
              <a:t>Bactériémies isolées et méningites à </a:t>
            </a:r>
            <a:r>
              <a:rPr lang="fr-FR" altLang="fr-FR" u="sng" cap="none" dirty="0">
                <a:latin typeface="+mj-lt"/>
              </a:rPr>
              <a:t>Streptocoque du groupe A</a:t>
            </a:r>
            <a:r>
              <a:rPr lang="fr-FR" altLang="fr-FR" cap="none" dirty="0">
                <a:latin typeface="+mj-lt"/>
              </a:rPr>
              <a:t>, nombre </a:t>
            </a:r>
            <a:r>
              <a:rPr lang="fr-FR" altLang="fr-FR" cap="none" dirty="0" smtClean="0">
                <a:latin typeface="+mj-lt"/>
              </a:rPr>
              <a:t>estimé de </a:t>
            </a:r>
            <a:r>
              <a:rPr lang="fr-FR" altLang="fr-FR" cap="none" dirty="0">
                <a:latin typeface="+mj-lt"/>
              </a:rPr>
              <a:t>cas, France métropolitaine </a:t>
            </a:r>
            <a:r>
              <a:rPr lang="fr-FR" altLang="fr-FR" cap="none" dirty="0" smtClean="0">
                <a:latin typeface="+mj-lt"/>
              </a:rPr>
              <a:t>2003-2021</a:t>
            </a:r>
            <a:endParaRPr lang="fr-FR" altLang="fr-FR" cap="none" dirty="0">
              <a:latin typeface="+mj-lt"/>
            </a:endParaRPr>
          </a:p>
        </p:txBody>
      </p:sp>
      <p:grpSp>
        <p:nvGrpSpPr>
          <p:cNvPr id="13" name="Groupe 12"/>
          <p:cNvGrpSpPr/>
          <p:nvPr/>
        </p:nvGrpSpPr>
        <p:grpSpPr>
          <a:xfrm>
            <a:off x="2195736" y="6059516"/>
            <a:ext cx="6535051" cy="177795"/>
            <a:chOff x="1835696" y="6059517"/>
            <a:chExt cx="6535051" cy="177795"/>
          </a:xfrm>
        </p:grpSpPr>
        <p:grpSp>
          <p:nvGrpSpPr>
            <p:cNvPr id="15" name="Groupe 14"/>
            <p:cNvGrpSpPr/>
            <p:nvPr/>
          </p:nvGrpSpPr>
          <p:grpSpPr>
            <a:xfrm>
              <a:off x="1835696" y="6059517"/>
              <a:ext cx="6535051" cy="177795"/>
              <a:chOff x="1331640" y="5843494"/>
              <a:chExt cx="6535051" cy="177795"/>
            </a:xfrm>
          </p:grpSpPr>
          <p:cxnSp>
            <p:nvCxnSpPr>
              <p:cNvPr id="17" name="Connecteur droit 1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2" name="ZoneTexte 21"/>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3" name="Connecteur droit 22"/>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6" name="Triangle isocèle 15"/>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 name="Image 4"/>
          <p:cNvPicPr>
            <a:picLocks noChangeAspect="1"/>
          </p:cNvPicPr>
          <p:nvPr/>
        </p:nvPicPr>
        <p:blipFill>
          <a:blip r:embed="rId2"/>
          <a:stretch>
            <a:fillRect/>
          </a:stretch>
        </p:blipFill>
        <p:spPr>
          <a:xfrm>
            <a:off x="2195736" y="5705162"/>
            <a:ext cx="3508751" cy="257351"/>
          </a:xfrm>
          <a:prstGeom prst="rect">
            <a:avLst/>
          </a:prstGeom>
        </p:spPr>
      </p:pic>
      <p:pic>
        <p:nvPicPr>
          <p:cNvPr id="4" name="Image 3"/>
          <p:cNvPicPr>
            <a:picLocks noChangeAspect="1"/>
          </p:cNvPicPr>
          <p:nvPr/>
        </p:nvPicPr>
        <p:blipFill rotWithShape="1">
          <a:blip r:embed="rId3"/>
          <a:srcRect l="5004" t="8661" r="5004" b="2755"/>
          <a:stretch/>
        </p:blipFill>
        <p:spPr>
          <a:xfrm>
            <a:off x="1619672" y="2348880"/>
            <a:ext cx="5991064" cy="3279579"/>
          </a:xfrm>
          <a:prstGeom prst="rect">
            <a:avLst/>
          </a:prstGeom>
        </p:spPr>
      </p:pic>
    </p:spTree>
    <p:extLst>
      <p:ext uri="{BB962C8B-B14F-4D97-AF65-F5344CB8AC3E}">
        <p14:creationId xmlns:p14="http://schemas.microsoft.com/office/powerpoint/2010/main" val="2075049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Méthode</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1</a:t>
            </a:r>
            <a:endParaRPr lang="fr-FR" dirty="0"/>
          </a:p>
        </p:txBody>
      </p:sp>
    </p:spTree>
    <p:extLst>
      <p:ext uri="{BB962C8B-B14F-4D97-AF65-F5344CB8AC3E}">
        <p14:creationId xmlns:p14="http://schemas.microsoft.com/office/powerpoint/2010/main" val="39779876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340768"/>
            <a:ext cx="8352928" cy="4896543"/>
          </a:xfrm>
        </p:spPr>
        <p:txBody>
          <a:bodyPr/>
          <a:lstStyle/>
          <a:p>
            <a:pPr algn="just"/>
            <a:r>
              <a:rPr lang="fr-FR" altLang="fr-FR" cap="none" dirty="0">
                <a:latin typeface="+mj-lt"/>
              </a:rPr>
              <a:t>Bactériémies isolées et méningites à </a:t>
            </a:r>
            <a:r>
              <a:rPr lang="fr-FR" altLang="fr-FR" u="sng" cap="none" dirty="0">
                <a:latin typeface="+mj-lt"/>
              </a:rPr>
              <a:t>Streptocoque du groupe B</a:t>
            </a:r>
            <a:r>
              <a:rPr lang="fr-FR" altLang="fr-FR" cap="none" dirty="0">
                <a:latin typeface="+mj-lt"/>
              </a:rPr>
              <a:t>, nombre </a:t>
            </a:r>
            <a:r>
              <a:rPr lang="fr-FR" altLang="fr-FR" cap="none" dirty="0" smtClean="0">
                <a:latin typeface="+mj-lt"/>
              </a:rPr>
              <a:t>estimé de </a:t>
            </a:r>
            <a:r>
              <a:rPr lang="fr-FR" altLang="fr-FR" cap="none" dirty="0">
                <a:latin typeface="+mj-lt"/>
              </a:rPr>
              <a:t>cas, France métropolitaine </a:t>
            </a:r>
            <a:r>
              <a:rPr lang="fr-FR" altLang="fr-FR" cap="none" dirty="0" smtClean="0">
                <a:latin typeface="+mj-lt"/>
              </a:rPr>
              <a:t>2003-2021</a:t>
            </a:r>
            <a:endParaRPr lang="fr-FR" altLang="fr-FR" cap="none" dirty="0">
              <a:latin typeface="+mj-lt"/>
            </a:endParaRPr>
          </a:p>
        </p:txBody>
      </p:sp>
      <p:pic>
        <p:nvPicPr>
          <p:cNvPr id="4" name="Image 3"/>
          <p:cNvPicPr>
            <a:picLocks noChangeAspect="1"/>
          </p:cNvPicPr>
          <p:nvPr/>
        </p:nvPicPr>
        <p:blipFill>
          <a:blip r:embed="rId2"/>
          <a:stretch>
            <a:fillRect/>
          </a:stretch>
        </p:blipFill>
        <p:spPr>
          <a:xfrm>
            <a:off x="2068970" y="6087946"/>
            <a:ext cx="6535478" cy="298730"/>
          </a:xfrm>
          <a:prstGeom prst="rect">
            <a:avLst/>
          </a:prstGeom>
        </p:spPr>
      </p:pic>
      <p:sp>
        <p:nvSpPr>
          <p:cNvPr id="22" name="Text Box 7"/>
          <p:cNvSpPr txBox="1">
            <a:spLocks noChangeArrowheads="1"/>
          </p:cNvSpPr>
          <p:nvPr/>
        </p:nvSpPr>
        <p:spPr bwMode="auto">
          <a:xfrm>
            <a:off x="2068970" y="5871922"/>
            <a:ext cx="3362778" cy="16052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000" b="0" i="0" u="none" strike="noStrike" baseline="0" dirty="0">
                <a:solidFill>
                  <a:srgbClr val="004192"/>
                </a:solidFill>
                <a:latin typeface="Arial"/>
                <a:cs typeface="Arial"/>
              </a:rPr>
              <a:t>Source : </a:t>
            </a:r>
            <a:r>
              <a:rPr lang="fr-FR" sz="1000" b="0" i="0" u="none" strike="noStrike" baseline="0" dirty="0" err="1">
                <a:solidFill>
                  <a:srgbClr val="004192"/>
                </a:solidFill>
                <a:latin typeface="Arial"/>
                <a:cs typeface="Arial"/>
              </a:rPr>
              <a:t>Epibac</a:t>
            </a:r>
            <a:r>
              <a:rPr lang="fr-FR" sz="1000" b="0" i="0" u="none" strike="noStrike" baseline="0" dirty="0">
                <a:solidFill>
                  <a:srgbClr val="004192"/>
                </a:solidFill>
                <a:latin typeface="Arial"/>
                <a:cs typeface="Arial"/>
              </a:rPr>
              <a:t>, Santé publique France</a:t>
            </a:r>
          </a:p>
        </p:txBody>
      </p:sp>
      <p:pic>
        <p:nvPicPr>
          <p:cNvPr id="5" name="Image 4"/>
          <p:cNvPicPr>
            <a:picLocks noChangeAspect="1"/>
          </p:cNvPicPr>
          <p:nvPr/>
        </p:nvPicPr>
        <p:blipFill rotWithShape="1">
          <a:blip r:embed="rId3"/>
          <a:srcRect l="6963" t="4181" r="2181" b="6725"/>
          <a:stretch/>
        </p:blipFill>
        <p:spPr>
          <a:xfrm>
            <a:off x="1605328" y="2276871"/>
            <a:ext cx="5774984" cy="3546043"/>
          </a:xfrm>
          <a:prstGeom prst="rect">
            <a:avLst/>
          </a:prstGeom>
        </p:spPr>
      </p:pic>
    </p:spTree>
    <p:extLst>
      <p:ext uri="{BB962C8B-B14F-4D97-AF65-F5344CB8AC3E}">
        <p14:creationId xmlns:p14="http://schemas.microsoft.com/office/powerpoint/2010/main" val="1005984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1996-2021</a:t>
            </a:r>
            <a:endParaRPr lang="fr-FR" dirty="0"/>
          </a:p>
        </p:txBody>
      </p:sp>
      <p:sp>
        <p:nvSpPr>
          <p:cNvPr id="3" name="Espace réservé du texte 2"/>
          <p:cNvSpPr>
            <a:spLocks noGrp="1"/>
          </p:cNvSpPr>
          <p:nvPr>
            <p:ph type="body" sz="quarter" idx="12"/>
          </p:nvPr>
        </p:nvSpPr>
        <p:spPr>
          <a:xfrm>
            <a:off x="539552" y="1268760"/>
            <a:ext cx="8280920" cy="4824535"/>
          </a:xfrm>
        </p:spPr>
        <p:txBody>
          <a:bodyPr/>
          <a:lstStyle/>
          <a:p>
            <a:pPr algn="just"/>
            <a:r>
              <a:rPr lang="fr-FR" cap="none" dirty="0" smtClean="0">
                <a:latin typeface="+mj-lt"/>
              </a:rPr>
              <a:t>Incidence</a:t>
            </a:r>
            <a:r>
              <a:rPr lang="fr-FR" cap="none" baseline="30000" dirty="0" smtClean="0">
                <a:latin typeface="+mj-lt"/>
              </a:rPr>
              <a:t>+</a:t>
            </a:r>
            <a:r>
              <a:rPr lang="fr-FR" cap="none" dirty="0" smtClean="0">
                <a:latin typeface="+mj-lt"/>
              </a:rPr>
              <a:t> </a:t>
            </a:r>
            <a:r>
              <a:rPr lang="fr-FR" cap="none" dirty="0">
                <a:latin typeface="+mj-lt"/>
              </a:rPr>
              <a:t>des infections invasives néonatales précoces et tardives à </a:t>
            </a:r>
            <a:r>
              <a:rPr lang="fr-FR" altLang="fr-FR" u="sng" cap="none" dirty="0">
                <a:latin typeface="+mj-lt"/>
              </a:rPr>
              <a:t>Streptocoque du groupe B</a:t>
            </a:r>
            <a:r>
              <a:rPr lang="fr-FR" altLang="fr-FR" cap="none" dirty="0">
                <a:latin typeface="+mj-lt"/>
              </a:rPr>
              <a:t>, </a:t>
            </a:r>
            <a:r>
              <a:rPr lang="fr-FR" cap="none" dirty="0">
                <a:latin typeface="+mj-lt"/>
              </a:rPr>
              <a:t>France métropolitaine </a:t>
            </a:r>
            <a:r>
              <a:rPr lang="fr-FR" cap="none" dirty="0" smtClean="0">
                <a:latin typeface="+mj-lt"/>
              </a:rPr>
              <a:t>1996-2021</a:t>
            </a:r>
            <a:endParaRPr lang="fr-FR" cap="none" dirty="0">
              <a:latin typeface="+mj-lt"/>
            </a:endParaRPr>
          </a:p>
          <a:p>
            <a:endParaRPr lang="fr-FR" dirty="0"/>
          </a:p>
        </p:txBody>
      </p:sp>
      <p:sp>
        <p:nvSpPr>
          <p:cNvPr id="5" name="Rectangle 4"/>
          <p:cNvSpPr/>
          <p:nvPr/>
        </p:nvSpPr>
        <p:spPr>
          <a:xfrm>
            <a:off x="2483768" y="6381328"/>
            <a:ext cx="4392488" cy="276999"/>
          </a:xfrm>
          <a:prstGeom prst="rect">
            <a:avLst/>
          </a:prstGeom>
        </p:spPr>
        <p:txBody>
          <a:bodyPr wrap="square">
            <a:spAutoFit/>
          </a:bodyPr>
          <a:lstStyle/>
          <a:p>
            <a:r>
              <a:rPr lang="fr-FR" sz="1200" b="1" baseline="30000" dirty="0">
                <a:latin typeface="+mj-lt"/>
              </a:rPr>
              <a:t>+</a:t>
            </a:r>
            <a:r>
              <a:rPr lang="fr-FR" sz="1200" dirty="0" smtClean="0">
                <a:latin typeface="+mj-lt"/>
              </a:rPr>
              <a:t>redressée </a:t>
            </a:r>
            <a:r>
              <a:rPr lang="fr-FR" sz="1200" dirty="0">
                <a:latin typeface="+mj-lt"/>
              </a:rPr>
              <a:t>pour la couverture, non </a:t>
            </a:r>
            <a:r>
              <a:rPr lang="fr-FR" sz="1200" dirty="0" smtClean="0">
                <a:latin typeface="+mj-lt"/>
              </a:rPr>
              <a:t>corrigée </a:t>
            </a:r>
            <a:r>
              <a:rPr lang="fr-FR" sz="1200" dirty="0">
                <a:latin typeface="+mj-lt"/>
              </a:rPr>
              <a:t>pour l’exhaustivité</a:t>
            </a:r>
          </a:p>
        </p:txBody>
      </p:sp>
      <p:pic>
        <p:nvPicPr>
          <p:cNvPr id="6" name="Image 5"/>
          <p:cNvPicPr>
            <a:picLocks noChangeAspect="1"/>
          </p:cNvPicPr>
          <p:nvPr/>
        </p:nvPicPr>
        <p:blipFill>
          <a:blip r:embed="rId2"/>
          <a:stretch>
            <a:fillRect/>
          </a:stretch>
        </p:blipFill>
        <p:spPr>
          <a:xfrm>
            <a:off x="539552" y="2006320"/>
            <a:ext cx="7776864" cy="4230991"/>
          </a:xfrm>
          <a:prstGeom prst="rect">
            <a:avLst/>
          </a:prstGeom>
        </p:spPr>
      </p:pic>
    </p:spTree>
    <p:extLst>
      <p:ext uri="{BB962C8B-B14F-4D97-AF65-F5344CB8AC3E}">
        <p14:creationId xmlns:p14="http://schemas.microsoft.com/office/powerpoint/2010/main" val="3778998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cap="none" dirty="0">
                <a:latin typeface="+mj-lt"/>
              </a:rPr>
              <a:t>Bactériémies isolées et méningites à </a:t>
            </a:r>
            <a:r>
              <a:rPr lang="fr-FR" altLang="fr-FR" i="1" u="sng" cap="none" dirty="0">
                <a:latin typeface="+mj-lt"/>
              </a:rPr>
              <a:t>Listeria monocytogenes</a:t>
            </a:r>
            <a:r>
              <a:rPr lang="fr-FR" altLang="fr-FR" cap="none" dirty="0">
                <a:latin typeface="+mj-lt"/>
              </a:rPr>
              <a:t>, nombre </a:t>
            </a:r>
            <a:r>
              <a:rPr lang="fr-FR" altLang="fr-FR" cap="none" dirty="0" smtClean="0">
                <a:latin typeface="+mj-lt"/>
              </a:rPr>
              <a:t>estimé de </a:t>
            </a:r>
            <a:r>
              <a:rPr lang="fr-FR" altLang="fr-FR" cap="none" dirty="0">
                <a:latin typeface="+mj-lt"/>
              </a:rPr>
              <a:t>cas, France métropolitaine </a:t>
            </a:r>
            <a:r>
              <a:rPr lang="fr-FR" altLang="fr-FR" cap="none" dirty="0" smtClean="0">
                <a:latin typeface="+mj-lt"/>
              </a:rPr>
              <a:t>2003-2021</a:t>
            </a:r>
            <a:endParaRPr lang="fr-FR" altLang="fr-FR" cap="none" dirty="0">
              <a:latin typeface="+mj-lt"/>
            </a:endParaRPr>
          </a:p>
        </p:txBody>
      </p:sp>
      <p:grpSp>
        <p:nvGrpSpPr>
          <p:cNvPr id="13" name="Groupe 12"/>
          <p:cNvGrpSpPr/>
          <p:nvPr/>
        </p:nvGrpSpPr>
        <p:grpSpPr>
          <a:xfrm>
            <a:off x="1997389" y="6059517"/>
            <a:ext cx="6535051" cy="177795"/>
            <a:chOff x="1835696" y="6059517"/>
            <a:chExt cx="6535051" cy="177795"/>
          </a:xfrm>
        </p:grpSpPr>
        <p:grpSp>
          <p:nvGrpSpPr>
            <p:cNvPr id="15" name="Groupe 14"/>
            <p:cNvGrpSpPr/>
            <p:nvPr/>
          </p:nvGrpSpPr>
          <p:grpSpPr>
            <a:xfrm>
              <a:off x="1835696" y="6059517"/>
              <a:ext cx="6535051" cy="177795"/>
              <a:chOff x="1331640" y="5843494"/>
              <a:chExt cx="6535051" cy="177795"/>
            </a:xfrm>
          </p:grpSpPr>
          <p:cxnSp>
            <p:nvCxnSpPr>
              <p:cNvPr id="17" name="Connecteur droit 1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2" name="ZoneTexte 21"/>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3" name="Connecteur droit 22"/>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6" name="Triangle isocèle 15"/>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 name="Image 4"/>
          <p:cNvPicPr>
            <a:picLocks noChangeAspect="1"/>
          </p:cNvPicPr>
          <p:nvPr/>
        </p:nvPicPr>
        <p:blipFill>
          <a:blip r:embed="rId2"/>
          <a:stretch>
            <a:fillRect/>
          </a:stretch>
        </p:blipFill>
        <p:spPr>
          <a:xfrm>
            <a:off x="1979712" y="5634817"/>
            <a:ext cx="4087131" cy="307083"/>
          </a:xfrm>
          <a:prstGeom prst="rect">
            <a:avLst/>
          </a:prstGeom>
        </p:spPr>
      </p:pic>
      <p:pic>
        <p:nvPicPr>
          <p:cNvPr id="4" name="Image 3"/>
          <p:cNvPicPr>
            <a:picLocks noChangeAspect="1"/>
          </p:cNvPicPr>
          <p:nvPr/>
        </p:nvPicPr>
        <p:blipFill rotWithShape="1">
          <a:blip r:embed="rId3"/>
          <a:srcRect l="5489" t="6484" r="2310"/>
          <a:stretch/>
        </p:blipFill>
        <p:spPr>
          <a:xfrm>
            <a:off x="1547664" y="2349488"/>
            <a:ext cx="6278526" cy="3256852"/>
          </a:xfrm>
          <a:prstGeom prst="rect">
            <a:avLst/>
          </a:prstGeom>
        </p:spPr>
      </p:pic>
    </p:spTree>
    <p:extLst>
      <p:ext uri="{BB962C8B-B14F-4D97-AF65-F5344CB8AC3E}">
        <p14:creationId xmlns:p14="http://schemas.microsoft.com/office/powerpoint/2010/main" val="39280826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2003-2021</a:t>
            </a:r>
            <a:endParaRPr lang="fr-FR" dirty="0"/>
          </a:p>
        </p:txBody>
      </p:sp>
      <p:sp>
        <p:nvSpPr>
          <p:cNvPr id="3" name="Espace réservé du texte 2"/>
          <p:cNvSpPr>
            <a:spLocks noGrp="1"/>
          </p:cNvSpPr>
          <p:nvPr>
            <p:ph type="body" sz="quarter" idx="12"/>
          </p:nvPr>
        </p:nvSpPr>
        <p:spPr>
          <a:xfrm>
            <a:off x="395536" y="1196752"/>
            <a:ext cx="8492804" cy="4612915"/>
          </a:xfrm>
        </p:spPr>
        <p:txBody>
          <a:bodyPr/>
          <a:lstStyle/>
          <a:p>
            <a:pPr algn="just"/>
            <a:r>
              <a:rPr lang="fr-FR" altLang="fr-FR" cap="none" dirty="0">
                <a:latin typeface="+mj-lt"/>
              </a:rPr>
              <a:t>Bactériémies isolées et méningites – nombre </a:t>
            </a:r>
            <a:r>
              <a:rPr lang="fr-FR" altLang="fr-FR" cap="none" dirty="0" smtClean="0">
                <a:latin typeface="+mj-lt"/>
              </a:rPr>
              <a:t>estimé de </a:t>
            </a:r>
            <a:r>
              <a:rPr lang="fr-FR" altLang="fr-FR" cap="none" dirty="0">
                <a:latin typeface="+mj-lt"/>
              </a:rPr>
              <a:t>cas, </a:t>
            </a:r>
            <a:r>
              <a:rPr lang="fr-FR" altLang="fr-FR" cap="none" dirty="0" smtClean="0">
                <a:latin typeface="+mj-lt"/>
              </a:rPr>
              <a:t>France métropolitaine 2003-2021</a:t>
            </a:r>
            <a:endParaRPr lang="fr-FR" altLang="fr-FR" cap="none" dirty="0">
              <a:latin typeface="+mj-lt"/>
            </a:endParaRPr>
          </a:p>
          <a:p>
            <a:pPr>
              <a:lnSpc>
                <a:spcPct val="80000"/>
              </a:lnSpc>
              <a:spcBef>
                <a:spcPct val="0"/>
              </a:spcBef>
            </a:pPr>
            <a:endParaRPr lang="fr-FR" altLang="fr-FR" cap="none" dirty="0">
              <a:latin typeface="+mj-lt"/>
            </a:endParaRPr>
          </a:p>
        </p:txBody>
      </p:sp>
      <p:sp>
        <p:nvSpPr>
          <p:cNvPr id="10" name="Rectangle 9"/>
          <p:cNvSpPr/>
          <p:nvPr/>
        </p:nvSpPr>
        <p:spPr>
          <a:xfrm>
            <a:off x="323528" y="3589990"/>
            <a:ext cx="1080119" cy="938719"/>
          </a:xfrm>
          <a:prstGeom prst="rect">
            <a:avLst/>
          </a:prstGeom>
          <a:solidFill>
            <a:schemeClr val="bg1"/>
          </a:solidFill>
        </p:spPr>
        <p:txBody>
          <a:bodyPr wrap="square">
            <a:spAutoFit/>
          </a:bodyPr>
          <a:lstStyle/>
          <a:p>
            <a:pPr algn="just">
              <a:spcBef>
                <a:spcPct val="50000"/>
              </a:spcBef>
            </a:pPr>
            <a:r>
              <a:rPr lang="fr-FR" altLang="fr-FR" sz="1100" dirty="0">
                <a:latin typeface="+mj-lt"/>
              </a:rPr>
              <a:t>Attention, les échelles en ordonnée diffèrent selon les bactéries</a:t>
            </a:r>
          </a:p>
        </p:txBody>
      </p:sp>
      <p:pic>
        <p:nvPicPr>
          <p:cNvPr id="11" name="Image 10"/>
          <p:cNvPicPr>
            <a:picLocks noChangeAspect="1"/>
          </p:cNvPicPr>
          <p:nvPr/>
        </p:nvPicPr>
        <p:blipFill rotWithShape="1">
          <a:blip r:embed="rId2"/>
          <a:srcRect r="52149"/>
          <a:stretch/>
        </p:blipFill>
        <p:spPr>
          <a:xfrm>
            <a:off x="6948264" y="3589990"/>
            <a:ext cx="2100853" cy="482466"/>
          </a:xfrm>
          <a:prstGeom prst="rect">
            <a:avLst/>
          </a:prstGeom>
        </p:spPr>
      </p:pic>
      <p:pic>
        <p:nvPicPr>
          <p:cNvPr id="19" name="Image 18"/>
          <p:cNvPicPr>
            <a:picLocks noChangeAspect="1"/>
          </p:cNvPicPr>
          <p:nvPr/>
        </p:nvPicPr>
        <p:blipFill rotWithShape="1">
          <a:blip r:embed="rId2"/>
          <a:srcRect l="49413" r="5957"/>
          <a:stretch/>
        </p:blipFill>
        <p:spPr>
          <a:xfrm>
            <a:off x="6962292" y="4044695"/>
            <a:ext cx="2033724" cy="484014"/>
          </a:xfrm>
          <a:prstGeom prst="rect">
            <a:avLst/>
          </a:prstGeom>
        </p:spPr>
      </p:pic>
      <p:pic>
        <p:nvPicPr>
          <p:cNvPr id="4" name="Image 3"/>
          <p:cNvPicPr>
            <a:picLocks noChangeAspect="1"/>
          </p:cNvPicPr>
          <p:nvPr/>
        </p:nvPicPr>
        <p:blipFill rotWithShape="1">
          <a:blip r:embed="rId3"/>
          <a:srcRect l="1660" t="3449" r="853" b="710"/>
          <a:stretch/>
        </p:blipFill>
        <p:spPr>
          <a:xfrm>
            <a:off x="1475655" y="1916832"/>
            <a:ext cx="5381315" cy="4669736"/>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2021 - </a:t>
            </a:r>
            <a:r>
              <a:rPr lang="fr-FR" dirty="0" err="1" smtClean="0"/>
              <a:t>D</a:t>
            </a:r>
            <a:r>
              <a:rPr lang="fr-FR" cap="small" dirty="0" err="1" smtClean="0"/>
              <a:t>r</a:t>
            </a:r>
            <a:r>
              <a:rPr lang="fr-FR" dirty="0" err="1" smtClean="0"/>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 </a:t>
            </a:r>
            <a:r>
              <a:rPr lang="fr-FR" altLang="fr-FR" u="sng" cap="none" dirty="0" smtClean="0">
                <a:latin typeface="Arial" panose="020B0604020202020204" pitchFamily="34" charset="0"/>
              </a:rPr>
              <a:t>Martinique</a:t>
            </a:r>
            <a:r>
              <a:rPr lang="fr-FR" altLang="fr-FR" cap="none" dirty="0" smtClean="0">
                <a:latin typeface="Arial" panose="020B0604020202020204" pitchFamily="34" charset="0"/>
              </a:rPr>
              <a:t> 2021.</a:t>
            </a:r>
            <a:endParaRPr lang="fr-FR" altLang="fr-FR"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539552" y="2187977"/>
            <a:ext cx="7992889" cy="4049334"/>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 </a:t>
            </a:r>
            <a:r>
              <a:rPr lang="fr-FR" dirty="0"/>
              <a:t>-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 </a:t>
            </a:r>
            <a:r>
              <a:rPr lang="fr-FR" altLang="fr-FR" u="sng" cap="none" dirty="0" smtClean="0">
                <a:latin typeface="Arial" panose="020B0604020202020204" pitchFamily="34" charset="0"/>
              </a:rPr>
              <a:t>Guadeloupe</a:t>
            </a:r>
            <a:r>
              <a:rPr lang="fr-FR" altLang="fr-FR" cap="none" dirty="0" smtClean="0">
                <a:latin typeface="Arial" panose="020B0604020202020204" pitchFamily="34" charset="0"/>
              </a:rPr>
              <a:t> 2021.</a:t>
            </a:r>
            <a:endParaRPr lang="fr-FR" altLang="fr-FR"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539552" y="2158908"/>
            <a:ext cx="7992888" cy="4078403"/>
          </a:xfrm>
          <a:prstGeom prst="rect">
            <a:avLst/>
          </a:prstGeom>
        </p:spPr>
      </p:pic>
    </p:spTree>
    <p:extLst>
      <p:ext uri="{BB962C8B-B14F-4D97-AF65-F5344CB8AC3E}">
        <p14:creationId xmlns:p14="http://schemas.microsoft.com/office/powerpoint/2010/main" val="6149739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 </a:t>
            </a:r>
            <a:r>
              <a:rPr lang="fr-FR" dirty="0"/>
              <a:t>-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8024706"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a:t>
            </a:r>
            <a:r>
              <a:rPr lang="fr-FR" altLang="fr-FR" cap="none" dirty="0" smtClean="0">
                <a:latin typeface="Arial" panose="020B0604020202020204" pitchFamily="34" charset="0"/>
              </a:rPr>
              <a:t>cas </a:t>
            </a:r>
            <a:r>
              <a:rPr lang="fr-FR" altLang="fr-FR" cap="none" dirty="0">
                <a:latin typeface="Arial" panose="020B0604020202020204" pitchFamily="34" charset="0"/>
              </a:rPr>
              <a:t>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Guyane</a:t>
            </a:r>
            <a:r>
              <a:rPr lang="fr-FR" altLang="fr-FR" cap="none" dirty="0" smtClean="0">
                <a:latin typeface="Arial" panose="020B0604020202020204" pitchFamily="34" charset="0"/>
              </a:rPr>
              <a:t> 2021.</a:t>
            </a:r>
            <a:endParaRPr lang="fr-FR" altLang="fr-FR"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539552" y="2249528"/>
            <a:ext cx="8024706" cy="3975029"/>
          </a:xfrm>
          <a:prstGeom prst="rect">
            <a:avLst/>
          </a:prstGeom>
        </p:spPr>
      </p:pic>
    </p:spTree>
    <p:extLst>
      <p:ext uri="{BB962C8B-B14F-4D97-AF65-F5344CB8AC3E}">
        <p14:creationId xmlns:p14="http://schemas.microsoft.com/office/powerpoint/2010/main" val="3588364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 </a:t>
            </a:r>
            <a:r>
              <a:rPr lang="fr-FR" dirty="0"/>
              <a:t>-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La Réunion</a:t>
            </a:r>
            <a:r>
              <a:rPr lang="fr-FR" altLang="fr-FR" cap="none" dirty="0" smtClean="0">
                <a:latin typeface="Arial" panose="020B0604020202020204" pitchFamily="34" charset="0"/>
              </a:rPr>
              <a:t> 2021.</a:t>
            </a:r>
            <a:endParaRPr lang="fr-FR" altLang="fr-FR"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539551" y="2297780"/>
            <a:ext cx="8023511" cy="3939531"/>
          </a:xfrm>
          <a:prstGeom prst="rect">
            <a:avLst/>
          </a:prstGeom>
        </p:spPr>
      </p:pic>
    </p:spTree>
    <p:extLst>
      <p:ext uri="{BB962C8B-B14F-4D97-AF65-F5344CB8AC3E}">
        <p14:creationId xmlns:p14="http://schemas.microsoft.com/office/powerpoint/2010/main" val="31915648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 </a:t>
            </a:r>
            <a:r>
              <a:rPr lang="fr-FR" dirty="0"/>
              <a:t>-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750" y="1412776"/>
            <a:ext cx="7992690" cy="4824535"/>
          </a:xfrm>
        </p:spPr>
        <p:txBody>
          <a:bodyPr/>
          <a:lstStyle/>
          <a:p>
            <a:pPr algn="just"/>
            <a:r>
              <a:rPr lang="fr-FR" altLang="fr-FR" cap="none" dirty="0">
                <a:latin typeface="Arial" panose="020B0604020202020204" pitchFamily="34" charset="0"/>
              </a:rPr>
              <a:t>Nombre de cas et incidence 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Mayotte</a:t>
            </a:r>
            <a:r>
              <a:rPr lang="fr-FR" altLang="fr-FR" cap="none" dirty="0" smtClean="0">
                <a:latin typeface="Arial" panose="020B0604020202020204" pitchFamily="34" charset="0"/>
              </a:rPr>
              <a:t> 2021.</a:t>
            </a:r>
            <a:endParaRPr lang="fr-FR" altLang="fr-FR"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1130180" y="2204864"/>
            <a:ext cx="6811829" cy="3846830"/>
          </a:xfrm>
          <a:prstGeom prst="rect">
            <a:avLst/>
          </a:prstGeom>
        </p:spPr>
      </p:pic>
    </p:spTree>
    <p:extLst>
      <p:ext uri="{BB962C8B-B14F-4D97-AF65-F5344CB8AC3E}">
        <p14:creationId xmlns:p14="http://schemas.microsoft.com/office/powerpoint/2010/main" val="35496067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ltLang="fr-FR" cap="none" dirty="0" smtClean="0">
                <a:latin typeface="Arial" panose="020B0604020202020204" pitchFamily="34" charset="0"/>
              </a:rPr>
              <a:t>Les </a:t>
            </a:r>
            <a:r>
              <a:rPr lang="fr-FR" altLang="fr-FR" cap="none" dirty="0">
                <a:latin typeface="Arial" panose="020B0604020202020204" pitchFamily="34" charset="0"/>
              </a:rPr>
              <a:t>biologistes volontaires du réseau Epibac en </a:t>
            </a:r>
            <a:r>
              <a:rPr lang="fr-FR" altLang="fr-FR" cap="none" dirty="0" smtClean="0">
                <a:latin typeface="Arial" panose="020B0604020202020204" pitchFamily="34" charset="0"/>
              </a:rPr>
              <a:t>2021</a:t>
            </a:r>
            <a:endParaRPr lang="fr-FR" dirty="0"/>
          </a:p>
        </p:txBody>
      </p:sp>
      <p:sp>
        <p:nvSpPr>
          <p:cNvPr id="7" name="ZoneTexte 6"/>
          <p:cNvSpPr txBox="1"/>
          <p:nvPr/>
        </p:nvSpPr>
        <p:spPr>
          <a:xfrm>
            <a:off x="323528" y="1340768"/>
            <a:ext cx="8424936" cy="5078313"/>
          </a:xfrm>
          <a:prstGeom prst="rect">
            <a:avLst/>
          </a:prstGeom>
          <a:noFill/>
        </p:spPr>
        <p:txBody>
          <a:bodyPr wrap="square" lIns="36000" tIns="0" rIns="36000" bIns="0" rtlCol="0">
            <a:spAutoFit/>
          </a:bodyPr>
          <a:lstStyle/>
          <a:p>
            <a:pPr algn="just"/>
            <a:r>
              <a:rPr lang="fr-FR" sz="750" dirty="0">
                <a:latin typeface="Calibri Light" panose="020F0302020204030204" pitchFamily="34" charset="0"/>
                <a:ea typeface="Calibri" panose="020F0502020204030204" pitchFamily="34" charset="0"/>
                <a:cs typeface="Consolas" panose="020B0609020204030204" pitchFamily="49" charset="0"/>
              </a:rPr>
              <a:t>Dr DUDERMEL, Dr NYGA (Abbeville) ; Mme DEGUIN, Dr BROUSSE, Dr AUDIE, Dr FREBET (Agen) ; Dr BRIEU (Aix-en-Provence) ; Dr BERTEI, Dr PALMER (Ajaccio) ; Dr BILLON, Dr CHOURROUT (Albi) ; Dr MARTY GRES, Dr CADOT (Alès) ; Dr MESSIER, Mme ROUSSEAU (Amiens) ; Dr NICOLA, Dr GUIET (Amilly-Montargis) ; Mme HOLECSKA, Pr JOLY-GUILLOU, Pr KEMPF (Angers) ; Dr GARANDEAU (Angoulême) ; M. BILLON, Mme EVERS (Annonay) ; Dr BLANC, Dr DEGAND, Dr DORIN (Antibes) ; Dr HENRY, Dr CLAUDINON-COURPON (Argenteuil) ; Dr HOCHART, Pr GRESSIER, Dr DELAHAYE (Armentières) ; Dr NOULARD, Dr BERGUES (Arras) ; Dr CLAIR, Dr EYSSADE (Aubenas) ; Dr LAURENS (Auch) ; Dr PORCHERET (Aulnay-sous-Bois) ; Dr KUENTZ, Dr TRAN (Aurillac) ; Dr HONORE-BOUAKLINE (Auxerre) ; Dr DE BARBENTANE, Mme ABBASSI-RENOULT (Avignon) ; Dr MIGNOT, M. VOLARD (Avranches) ; Dr DOLFI-FIETTE (Bastia) ; Mme HEUSSE (Bayeux) ; Dr JAOUEN, Dr LEYSSENE (Bayonne) ; Mme FARDEHEB, M. THORE, Mme JUNIER (Beaune) ; Dr GUIHENEUF, Dr LAMBREY (Beauvais) ; Mme GARNIER (Belfort) ; Mme PATRY, Pr PLESIAT (Besançon) ; Dr HOMBROUCK-ALET, Dr ESTEPA (Blois) ; Dr JAUREGUY, Dr POILANE (Bobigny) ; Pr LEHOURS KEISLER, Pr MEGRAUD, Dr PEREYRE, Dr BESSEDE (Pellegrin, Bordeaux) ; Dr ROUX, Pr GAILLARD (Boulogne) ; Mme VAN AGT (Boulogne-sur-Mer) ; Dr VERDIER, Dr LEROY (Bourg-en-Bresse) ; Dr BACHELIER (Bourges) ; Dr TELLINI, Mme ROUBILLE (Bourgoin-Jallieu) ; Dr TANDE (Brest) ; Dr GAUDUCHON (Briançon) ; Dr PAYEN, Dr ZANGOLI (Brignoles) ; Dr BAUER MATTON, Dr LE MANACH-KERGUERIS (</a:t>
            </a:r>
            <a:r>
              <a:rPr lang="fr-FR" sz="750" dirty="0" err="1">
                <a:latin typeface="Calibri Light" panose="020F0302020204030204" pitchFamily="34" charset="0"/>
                <a:ea typeface="Calibri" panose="020F0502020204030204" pitchFamily="34" charset="0"/>
                <a:cs typeface="Consolas" panose="020B0609020204030204" pitchFamily="49" charset="0"/>
              </a:rPr>
              <a:t>Briis</a:t>
            </a:r>
            <a:r>
              <a:rPr lang="fr-FR" sz="750" dirty="0">
                <a:latin typeface="Calibri Light" panose="020F0302020204030204" pitchFamily="34" charset="0"/>
                <a:ea typeface="Calibri" panose="020F0502020204030204" pitchFamily="34" charset="0"/>
                <a:cs typeface="Consolas" panose="020B0609020204030204" pitchFamily="49" charset="0"/>
              </a:rPr>
              <a:t>-</a:t>
            </a:r>
            <a:r>
              <a:rPr lang="fr-FR" sz="750" dirty="0" err="1">
                <a:latin typeface="Calibri Light" panose="020F0302020204030204" pitchFamily="34" charset="0"/>
                <a:ea typeface="Calibri" panose="020F0502020204030204" pitchFamily="34" charset="0"/>
                <a:cs typeface="Consolas" panose="020B0609020204030204" pitchFamily="49" charset="0"/>
              </a:rPr>
              <a:t>sous-Forges</a:t>
            </a:r>
            <a:r>
              <a:rPr lang="fr-FR" sz="750" dirty="0">
                <a:latin typeface="Calibri Light" panose="020F0302020204030204" pitchFamily="34" charset="0"/>
                <a:ea typeface="Calibri" panose="020F0502020204030204" pitchFamily="34" charset="0"/>
                <a:cs typeface="Consolas" panose="020B0609020204030204" pitchFamily="49" charset="0"/>
              </a:rPr>
              <a:t>) ; Dr SOMMABERE (Brive-La-Gaillarde) ; Dr BANDIN, Dr GARCIA SANCHEZ (Bry-sur-Marne) ; Dr DESCAMPS (Béthune) ; Dr FINES-GUYON, Pr JOIN-LAMBERT (Caen) ; Dr DELESALLE, Mme BEN HADJ YAHIA (Calais) ; Dr DUMOULARD, Dr TIRY-LESCUT, Mme MELIN, Dr DEHAINE-NOCON (Cambrai) ; Dr LOTTE (Cannes) ; Dr LEMEILLE, Dr BOURCIER (Carcassonne) ; Dr BERGON (Castres) ; Mme OGIER DESSERREY, Mme FARDEHEB (Chalon-sur-Saône) ; Dr LEVAST, Dr SABOT, Dr RAFFENOT (Chambéry) ; Mme PRIEUR, Mme MONTIS, M. DELVA (Charleville-Mézières) ; Dr ENACHE, Dr TERZO, Mme HUBERT (Chaumont) ; Dr JEHAN, Dr FEREY, Dr MARTIN (Cherbourg) ; Dr TOUROULT-JUPIN, Dr LESIMPLE (Cholet) ; Mme LANSELLE (Château-Thierry) ; Dr BOURGEOIS-NICOLAOS, Pr DOUCET-POPULAIRE, Mme GUILLET, Dr ALLOUCHE (Clamart) ; Dr MACNAV (HIA Percy, Clamart) ; Dr GIBOLD, Dr ROBIN (Clermont-Ferrand) ; Dr BERT (Clichy) ; Dr BARNAUD (Colombes) ; Dr EMOND (Compiègne) ; M. SIFAOUI (Contamine-sur-Arve) ; Dr KUBAB (Corbeil-Essonnes) ; Dr TSOURIA (Coulommiers) ; Mme BROCARD (Creil) ; Dr GALLOIS, M. MINARET (Mondor, Créteil) ; Dr ABERRANE, Dr FAUCHET (Intercommunal, Créteil) ; Dr CHRISMENT, Dr LE PLUART (Dax) ; Dr BLONDEL, Dr FLEVIN (Dieppe) ; Dr BADOR (Dijon) ; Mme PETITBOULANGER-PEYRARD (Dole) ; Dr HENDRICX, Dr BERNARDI, Mme NADJI (Douai) ; Dr PANNIER, Dr SEGARD (Doullens) ; Dr PALETTE (Dourdan) ; Dr GASCHET (Dreux) ; Dr WEILLAERT (Dunkerque) ; Dr VALLEE, Mme LEHEURT (Eaubonne) ; Dr DUVAL, Dr DELIGNE (Epinal) ; Dr MEDIMAGH, Dr DJIBO (Evreux) ; Dr GALLOU (Falaise) ; Dr TIRY, Dr PEGUILHAN (Faye l'Abbesse) ; Dr AOUFFEN (Firminy) ; Dr PANCHER-LORY, Dr AUBERT (Flers) ; Mme ROLLAND, Dr MONTALEGRE (Foix) ; Mme BENOIT, Dr LOUIS-HERNANDEZ (Fontainebleau) ; Dr GONTIER, Dr DUMESNIL (Fourmies) ; Dr ROUDIERE, Dr UGHETTO, Dr GILLON-HUMBERT (Fréjus-Saint-Raphaël) ; Dr NOUSSAIR (Garches) ; Dr DELAPORTE, Mme BATTAGLINI, Mme NAVARRO (Gien) ; Dr SANA (Gisors) ; Dr DJAMDJIAN, Dr CARRËR-CAUSERET (Gonesse) ; Dr LEOTARD (Grasse) ; Dr PELLOUX (Grenoble) ; Dr COLLET, Dr ODILE (Guingamp) ; Dr SEVIN (Guéret) ; Dr EXINGER, Dr BURGER (Haguenau) ; Mme SIGNOLET-GAUBET, Dr ARNAULT, Mme CROQUET (La Flèche) ; Dr BOUARD, Dr LETERRIER-PLONG, Dr TAKOUDJU, Dr LEROY (La Roche-sur-Yon) ; Dr MENDES MOREIRA, Dr LEMARIE, Dr HESLAN, Dr KLOSEL (La Rochelle) ; Dr GAD, Mme BEZ (La Teste-de-</a:t>
            </a:r>
            <a:r>
              <a:rPr lang="fr-FR" sz="750" dirty="0" err="1">
                <a:latin typeface="Calibri Light" panose="020F0302020204030204" pitchFamily="34" charset="0"/>
                <a:ea typeface="Calibri" panose="020F0502020204030204" pitchFamily="34" charset="0"/>
                <a:cs typeface="Consolas" panose="020B0609020204030204" pitchFamily="49" charset="0"/>
              </a:rPr>
              <a:t>Buch</a:t>
            </a:r>
            <a:r>
              <a:rPr lang="fr-FR" sz="750" dirty="0">
                <a:latin typeface="Calibri Light" panose="020F0302020204030204" pitchFamily="34" charset="0"/>
                <a:ea typeface="Calibri" panose="020F0502020204030204" pitchFamily="34" charset="0"/>
                <a:cs typeface="Consolas" panose="020B0609020204030204" pitchFamily="49" charset="0"/>
              </a:rPr>
              <a:t>) ; Pr FOURNIER, Dr DUBOURG (La </a:t>
            </a:r>
            <a:r>
              <a:rPr lang="fr-FR" sz="750" dirty="0" err="1">
                <a:latin typeface="Calibri Light" panose="020F0302020204030204" pitchFamily="34" charset="0"/>
                <a:ea typeface="Calibri" panose="020F0502020204030204" pitchFamily="34" charset="0"/>
                <a:cs typeface="Consolas" panose="020B0609020204030204" pitchFamily="49" charset="0"/>
              </a:rPr>
              <a:t>Timone</a:t>
            </a:r>
            <a:r>
              <a:rPr lang="fr-FR" sz="750" dirty="0">
                <a:latin typeface="Calibri Light" panose="020F0302020204030204" pitchFamily="34" charset="0"/>
                <a:ea typeface="Calibri" panose="020F0502020204030204" pitchFamily="34" charset="0"/>
                <a:cs typeface="Consolas" panose="020B0609020204030204" pitchFamily="49" charset="0"/>
              </a:rPr>
              <a:t>, Marseille) ; Dr DUFOUR, Mme ROCHER (Lannion) ; Dr EL HAMRI (Laon) ; Dr PAQUIN, Dr JAN (Laval) ; Dr AMARA, Dr MICAELO, Mme SABOURIN (Le Chesnay) ; Dr BENSEDDIK, Dr BRAS CACHINHO (Le </a:t>
            </a:r>
            <a:r>
              <a:rPr lang="fr-FR" sz="750" dirty="0" err="1">
                <a:latin typeface="Calibri Light" panose="020F0302020204030204" pitchFamily="34" charset="0"/>
                <a:ea typeface="Calibri" panose="020F0502020204030204" pitchFamily="34" charset="0"/>
                <a:cs typeface="Consolas" panose="020B0609020204030204" pitchFamily="49" charset="0"/>
              </a:rPr>
              <a:t>Coudray</a:t>
            </a:r>
            <a:r>
              <a:rPr lang="fr-FR" sz="750" dirty="0">
                <a:latin typeface="Calibri Light" panose="020F0302020204030204" pitchFamily="34" charset="0"/>
                <a:ea typeface="Calibri" panose="020F0502020204030204" pitchFamily="34" charset="0"/>
                <a:cs typeface="Consolas" panose="020B0609020204030204" pitchFamily="49" charset="0"/>
              </a:rPr>
              <a:t>-Chartres) ; Dr BENARD (Le Havre) ; Dr CUZON, Dr FORTINEAU, Dr EMERAUD (Le Kremlin-Bicêtre) ; Dr BEAUDRON, Dr RAMANANTSOA, Dr BEAUDRON (Le Mans) ; Mme LEDRU (Lens) ; Mme VAUDRON, Mme FRANCART, Dr CASTANG (Libourne) ; Dr WALLET, M. PIANTONI, Pr DESSEIN (Lille) ; Dr GARNIER, Pr PLOY (Limoges) ; Dr BERETTA (Lisieux) ; Dr GEORGEL (Lomme) ; Dr CARIOU, Dr HAOUISEE, Mme SAMUZEAU (Lorient) ; Mme SALORD, Dr GIRARDO, Pr VANDENESCH (La Croix-Rousse, Lyon) ; M. PECQUET, Dr PARMELAND (St-Joseph, Lyon) ; Dr FRENEAUX, Dr SALVUCCI, Dr GYDE, Dr RIVERAIN (Mantes-La-Jolie) ; Dr FLAO (Marmande) ; Pr GARNOTEL, Mme ASTIER (HIA Laveran, Marseille) ; Dr BRUNET, Dr LANCEMENT (St-Joseph, Marseille) ; M. FAIBIS (Meaux) ; Dr PITSCH, Dr KOUIDRAT (Melun) ; Dr GONTHIER, Dr DE MARTINO, Mme DASSIN (Mende) ; Mme POUSSING (HPM, Metz) ; Dr LAFORGE, Mme OULD HOCINE (Meulan) ; M. DENOYES, M. WEITZ, M. JOMIER (Millau) ; Dr FEVRIER, Dr JUVIN (Montauban) ; Dr JOUBREL-GUYOT, Dr LUIZY (Montfermeil) ; Dr MACCHI, Dr DAURE (Montluçon) ; Mme JEAN-PIERRE, Dr BONZON, Dr DIDELOT-ROUSSEAU (Montpellier) ; Mme HARICH, Dr CHALLIER (Montreuil) ; Dr KAOULA (Montélimar) ; Mme NICOLAS, Mme GORRET, Mme BARGAIN, M. FOULQUIER (Morlaix) ; Dr CIUPEK (Moulins) ; Dr DELARBRE (Mulhouse) ; Dr TEXIER, Mme SIMONIN (Mâcon) ; Dr CAILLOUX, Mme HERIAT, M. CHODKOWSKI (Nancy) ; Pr CORVEC, Mme GUILLOUZOUIC, Dr PERSYN (Hôtel-Dieu, Nantes) ; Dr GLEIZE (Narbonne) ; Dr FOCA, Dr MATICA (Neufchâteau) ; Dr CAUCHIE-MAHIEU, Dr VIDAL (Neuilly-sur-Seine) ; Dr CHANAY, Dr BOURGERETTE (Nevers) ; Pr RUIMY, Mme LEMEE (L'Archet II, Nice) ; Dr CHARACHON, Pr MARCHANDIN (Nîmes) ; Dr BONITCHI (Orange) ; Dr BRET (Orléans) ; Mme EVREVIN, Mme REIBEL (Orsay) ; Dr LEMEUR (Paimpol) ; Pr ARMAND-LEFEVRE, Pr LUCET, Dr GRALL (Bichat-Claude Bernard, Paris) ; Dr REGLIER-POUPET, Pr POYART (Cochin, Paris) ; M. GROHS, Dr PODGLAJEN (HEGP, Paris) ; Dr HUCHET, Dr COMPAIN, Dr LAVOLLAY (Institut Mutualiste Montsouris, Paris) ; Dr LAPIERRE, Dr HEYM, Dr DAHMANE (La Croix St-Simon Diaconesse, Paris) ; Dr FERRONI (Necker, Paris) ; Dr TRYSTRAM (Pitié-Salpêtrière, Paris) ; Dr MARIANI-KURKDJIAN, Dr COINTE (Robert Debré, Paris) ; Dr DAHOUMANE, Dr LALANDE, Pr ARLET (St-Antoine, Paris) ; Dr LE MONNIER (St-Joseph, Paris) ; Dr DONAY, Pr BERCOT (St-Louis, Paris) ; Dr CHERON, Dr SIRE, Dr LAFEUILLE (Poissy) ; Mme CULOS, Pr BURUCOA (Poitiers) ; Dr GENTILHOMME, Dr FRECH, M. JAFFRE (Pontivy) ; Dr BLANCHARD-MARCHE, Dr MARTRES (Pontoise) ; Dr BLAND, Mme PETITPREZ, Mme GARCIN (</a:t>
            </a:r>
            <a:r>
              <a:rPr lang="fr-FR" sz="750" dirty="0" err="1">
                <a:latin typeface="Calibri Light" panose="020F0302020204030204" pitchFamily="34" charset="0"/>
                <a:ea typeface="Calibri" panose="020F0502020204030204" pitchFamily="34" charset="0"/>
                <a:cs typeface="Consolas" panose="020B0609020204030204" pitchFamily="49" charset="0"/>
              </a:rPr>
              <a:t>Pringy</a:t>
            </a:r>
            <a:r>
              <a:rPr lang="fr-FR" sz="750" dirty="0">
                <a:latin typeface="Calibri Light" panose="020F0302020204030204" pitchFamily="34" charset="0"/>
                <a:ea typeface="Calibri" panose="020F0502020204030204" pitchFamily="34" charset="0"/>
                <a:cs typeface="Consolas" panose="020B0609020204030204" pitchFamily="49" charset="0"/>
              </a:rPr>
              <a:t>) ; Dr DUPIN (Privas) ; Dr OMBANDZA-MOUSSA, Dr PATEYRON (Provins) ; Dr SANCHEZ (Périgueux) ; Dr GUILLOU, Dr LE GALL (Quimper) ; Dr DESBOIS (Rambouillet) ; Dr MENOUAR (Rang-du-</a:t>
            </a:r>
            <a:r>
              <a:rPr lang="fr-FR" sz="750" dirty="0" err="1">
                <a:latin typeface="Calibri Light" panose="020F0302020204030204" pitchFamily="34" charset="0"/>
                <a:ea typeface="Calibri" panose="020F0502020204030204" pitchFamily="34" charset="0"/>
                <a:cs typeface="Consolas" panose="020B0609020204030204" pitchFamily="49" charset="0"/>
              </a:rPr>
              <a:t>Fliers</a:t>
            </a:r>
            <a:r>
              <a:rPr lang="fr-FR" sz="750" dirty="0">
                <a:latin typeface="Calibri Light" panose="020F0302020204030204" pitchFamily="34" charset="0"/>
                <a:ea typeface="Calibri" panose="020F0502020204030204" pitchFamily="34" charset="0"/>
                <a:cs typeface="Consolas" panose="020B0609020204030204" pitchFamily="49" charset="0"/>
              </a:rPr>
              <a:t>) ; Dr VERNET-GARNIER, Pr DE CHAMPS DE ST LEGER (Reims) ; Pr CATTOIR, Dr PIAU-COUAPEL (Rennes) ; Dr BRECHET, M. MURAT (Roanne) ; Mme DUBOURDIEU, Mme COUZIGOU (Rodez) ; Dr GUIER, Dr COLOMBANI (Romans) ; Dr VACHEE (Roubaix) ; Dr FREBOURG, </a:t>
            </a:r>
            <a:r>
              <a:rPr lang="fr-FR" sz="750">
                <a:latin typeface="Calibri Light" panose="020F0302020204030204" pitchFamily="34" charset="0"/>
                <a:ea typeface="Calibri" panose="020F0502020204030204" pitchFamily="34" charset="0"/>
                <a:cs typeface="Consolas" panose="020B0609020204030204" pitchFamily="49" charset="0"/>
              </a:rPr>
              <a:t>Pr </a:t>
            </a:r>
            <a:r>
              <a:rPr lang="fr-FR" sz="750" smtClean="0">
                <a:latin typeface="Calibri Light" panose="020F0302020204030204" pitchFamily="34" charset="0"/>
                <a:ea typeface="Calibri" panose="020F0502020204030204" pitchFamily="34" charset="0"/>
                <a:cs typeface="Consolas" panose="020B0609020204030204" pitchFamily="49" charset="0"/>
              </a:rPr>
              <a:t>PESTEL-CARON</a:t>
            </a:r>
            <a:r>
              <a:rPr lang="fr-FR" sz="750" dirty="0">
                <a:latin typeface="Calibri Light" panose="020F0302020204030204" pitchFamily="34" charset="0"/>
                <a:ea typeface="Calibri" panose="020F0502020204030204" pitchFamily="34" charset="0"/>
                <a:cs typeface="Consolas" panose="020B0609020204030204" pitchFamily="49" charset="0"/>
              </a:rPr>
              <a:t>, M. LEMEE (Rouen) ; Mme PLASSART, Mme VAILLANT (Saint-Aubin-lès-Elbeuf) ; Dr DUPIN, Mme AUREGAN, Dr LETELLIER (Saint-Brieuc) ; Dr REY, Dr BROVEDANI (Saint-Cloud) ; Dr CHAPLAIN, Dr GROS, Dr TOURNUS (Saint-Denis) ; Dr BINEAU, Mme SAKLY (Saint-Dizier) ; Dr DJOUBI, Dr QUEUCHE (Saint-Dié-des-Vosges ) ; Dr DELPECH, Dr DOUAT-BEYRIES (Saint-Gaudens) ; Dr GUERIN, Dr ALLAIRE, Dr JOUVE (Saint-Lô) ; Dr MIGNARD-CORBEL (Saint-Malo) ; Dr LARRECHE, Dr BOUSQUET (HIA Bégin, Saint-Mandé) ; Dr LEMENAND (Saint-Nazaire) ; Dr VIOLETTE (Saintes) ; Dr JACOB-LAFAY, Mme VACARO (Salon-De-Provence) ; Dr FOS, Mme SCHMITT, M. CHEVRIER (Sarrebourg) ; Dr MORVAN (Saumur) ; Mme GLATZ (Saverne) ; Dr ROLLAND (Seclin) ; Dr PIQUES, Dr GARROT (Semur-en-Auxois) ; Dr HERVE (Sens) ; Dr BOUQUIGNY-SAISON (Soissons) ; Pr JAULHAC, Mme SCHOLL, Mme STURNY (Strasbourg) ; Dr FARFOUR, Dr CARDOT (Suresnes) ; Dr BARRANS (Sète) ; Dr MARASHI SABOUNI, Mme TOYER, Mme MARCHAND (Toulon) ; Pr JANVIER (HIA Sainte-Anne, Toulon) ; Dr GRARE, Dr DUBOIS (</a:t>
            </a:r>
            <a:r>
              <a:rPr lang="fr-FR" sz="750" dirty="0" err="1">
                <a:latin typeface="Calibri Light" panose="020F0302020204030204" pitchFamily="34" charset="0"/>
                <a:ea typeface="Calibri" panose="020F0502020204030204" pitchFamily="34" charset="0"/>
                <a:cs typeface="Consolas" panose="020B0609020204030204" pitchFamily="49" charset="0"/>
              </a:rPr>
              <a:t>Purpan</a:t>
            </a:r>
            <a:r>
              <a:rPr lang="fr-FR" sz="750" dirty="0">
                <a:latin typeface="Calibri Light" panose="020F0302020204030204" pitchFamily="34" charset="0"/>
                <a:ea typeface="Calibri" panose="020F0502020204030204" pitchFamily="34" charset="0"/>
                <a:cs typeface="Consolas" panose="020B0609020204030204" pitchFamily="49" charset="0"/>
              </a:rPr>
              <a:t>, Toulouse) ; Dr PATOZ (Tourcoing) ; Pr LANOTTE, Pr LARTIGUE, Pr MEREGHETTI (Tours) ; Mme PETIT (Tulle) ; Dr SARTRE (Valence) ; Dr CATTOEN, Dr DIEDRICH, Dr DEWULF (Valenciennes) ; Dr POUEDRAS (Vannes) ; Dr MATHIEU (Verdun) ; Dr PICARD, Dr AUBAILLY (Vichy) ; Dr DANQUIGNY, Dr BONJEAN (Vienne) ; Dr MACKIEWICZ, Dr JOURDAIN (Villefranche-sur-Saône) ; Dr MATTERA, Dr HARROIS (Basse-Terre, Guadeloupe) ; Mme BASTIAN, Dr AISSA (Pointe-à-Pitre, Guadeloupe) ; Pr PIERRE DEMAR, Mme LEBLANC, M. SAINTE-ROSE (Cayenne, Guyane) ; Dr BELMONTE, Dr TRAVERSIER, Dr PICOT (Saint-Denis, La Réunion) ; Dr PIANETTI, Dr LIGNEREUX-GOMARD (Saint-Paul, La Réunion) ; Dr OLIVE, Mme THEODOSE (Fort-de-France, Martinique) ; Dr BENOIT-CATTIN, Dr COLLET (Mamoudzou, Mayotte)</a:t>
            </a:r>
            <a:endParaRPr lang="fr-FR" sz="750" dirty="0">
              <a:latin typeface="Calibri Light" panose="020F0302020204030204" pitchFamily="34" charset="0"/>
            </a:endParaRPr>
          </a:p>
        </p:txBody>
      </p:sp>
    </p:spTree>
    <p:extLst>
      <p:ext uri="{BB962C8B-B14F-4D97-AF65-F5344CB8AC3E}">
        <p14:creationId xmlns:p14="http://schemas.microsoft.com/office/powerpoint/2010/main" val="2289614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1" y="1412776"/>
            <a:ext cx="8136904" cy="4824535"/>
          </a:xfrm>
        </p:spPr>
        <p:txBody>
          <a:bodyPr/>
          <a:lstStyle/>
          <a:p>
            <a:r>
              <a:rPr lang="fr-FR" cap="none" dirty="0" smtClean="0">
                <a:latin typeface="+mj-lt"/>
              </a:rPr>
              <a:t>Définition de cas</a:t>
            </a:r>
          </a:p>
          <a:p>
            <a:pPr marL="0" lvl="2" indent="0">
              <a:buNone/>
            </a:pPr>
            <a:endParaRPr lang="fr-FR" altLang="fr-FR" dirty="0" smtClean="0"/>
          </a:p>
          <a:p>
            <a:pPr marL="0" lvl="2" indent="0" algn="just">
              <a:buNone/>
            </a:pPr>
            <a:r>
              <a:rPr lang="fr-FR" altLang="fr-FR" b="0" dirty="0" smtClean="0">
                <a:latin typeface="+mj-lt"/>
              </a:rPr>
              <a:t>Pour </a:t>
            </a:r>
            <a:r>
              <a:rPr lang="fr-FR" altLang="fr-FR" b="0" dirty="0">
                <a:latin typeface="+mj-lt"/>
              </a:rPr>
              <a:t>la surveillance Epibac, un cas est défini par l’isolement de ou une PCR positive* à </a:t>
            </a:r>
            <a:r>
              <a:rPr lang="fr-FR" altLang="fr-FR" b="0" i="1" dirty="0">
                <a:latin typeface="+mj-lt"/>
              </a:rPr>
              <a:t>Haemophilus influenzae </a:t>
            </a:r>
            <a:r>
              <a:rPr lang="fr-FR" altLang="fr-FR" b="0" dirty="0">
                <a:latin typeface="+mj-lt"/>
              </a:rPr>
              <a:t>ou</a:t>
            </a:r>
            <a:r>
              <a:rPr lang="fr-FR" altLang="fr-FR" b="0" i="1" dirty="0">
                <a:latin typeface="+mj-lt"/>
              </a:rPr>
              <a:t> Neisseria meningitidis </a:t>
            </a:r>
            <a:r>
              <a:rPr lang="fr-FR" altLang="fr-FR" b="0" dirty="0">
                <a:latin typeface="+mj-lt"/>
              </a:rPr>
              <a:t>ou</a:t>
            </a:r>
            <a:r>
              <a:rPr lang="fr-FR" altLang="fr-FR" b="0" i="1" dirty="0">
                <a:latin typeface="+mj-lt"/>
              </a:rPr>
              <a:t> Listeria monocytogenes </a:t>
            </a:r>
            <a:r>
              <a:rPr lang="fr-FR" altLang="fr-FR" b="0" dirty="0">
                <a:latin typeface="+mj-lt"/>
              </a:rPr>
              <a:t>ou</a:t>
            </a:r>
            <a:r>
              <a:rPr lang="fr-FR" altLang="fr-FR" b="0" i="1" dirty="0">
                <a:latin typeface="+mj-lt"/>
              </a:rPr>
              <a:t> Streptococcus pneumoniae </a:t>
            </a:r>
            <a:r>
              <a:rPr lang="fr-FR" altLang="fr-FR" b="0" dirty="0">
                <a:latin typeface="+mj-lt"/>
              </a:rPr>
              <a:t>ou</a:t>
            </a:r>
            <a:r>
              <a:rPr lang="fr-FR" altLang="fr-FR" b="0" i="1" dirty="0">
                <a:latin typeface="+mj-lt"/>
              </a:rPr>
              <a:t> Streptococcus pyogenes</a:t>
            </a:r>
            <a:r>
              <a:rPr lang="fr-FR" altLang="fr-FR" b="0" dirty="0">
                <a:latin typeface="+mj-lt"/>
              </a:rPr>
              <a:t> (streptocoque groupe A) ou</a:t>
            </a:r>
            <a:r>
              <a:rPr lang="fr-FR" altLang="fr-FR" b="0" i="1" dirty="0">
                <a:latin typeface="+mj-lt"/>
              </a:rPr>
              <a:t> Streptococcus agalactiae</a:t>
            </a:r>
            <a:r>
              <a:rPr lang="fr-FR" altLang="fr-FR" b="0" dirty="0">
                <a:latin typeface="+mj-lt"/>
              </a:rPr>
              <a:t> (streptocoque groupe B) dans le sang pour la bactériémie ou dans le liquide </a:t>
            </a:r>
            <a:r>
              <a:rPr lang="fr-FR" altLang="fr-FR" b="0" dirty="0" smtClean="0">
                <a:latin typeface="+mj-lt"/>
              </a:rPr>
              <a:t>céphalo-rachidien </a:t>
            </a:r>
            <a:r>
              <a:rPr lang="fr-FR" altLang="fr-FR" b="0" dirty="0">
                <a:latin typeface="+mj-lt"/>
              </a:rPr>
              <a:t>(</a:t>
            </a:r>
            <a:r>
              <a:rPr lang="fr-FR" altLang="fr-FR" b="0" dirty="0" smtClean="0">
                <a:latin typeface="+mj-lt"/>
              </a:rPr>
              <a:t>LCR) </a:t>
            </a:r>
            <a:r>
              <a:rPr lang="fr-FR" altLang="fr-FR" b="0" dirty="0">
                <a:latin typeface="+mj-lt"/>
              </a:rPr>
              <a:t>pour la méningite. </a:t>
            </a:r>
          </a:p>
          <a:p>
            <a:pPr marL="0" lvl="2" indent="0">
              <a:buNone/>
            </a:pPr>
            <a:endParaRPr lang="fr-FR" dirty="0" smtClean="0">
              <a:latin typeface="+mj-lt"/>
            </a:endParaRPr>
          </a:p>
          <a:p>
            <a:pPr lvl="2"/>
            <a:endParaRPr lang="fr-FR" dirty="0">
              <a:latin typeface="+mj-lt"/>
            </a:endParaRPr>
          </a:p>
          <a:p>
            <a:pPr marL="0" lvl="2" indent="0">
              <a:buNone/>
            </a:pPr>
            <a:endParaRPr lang="fr-FR" altLang="fr-FR" sz="1400" b="0" i="1" dirty="0" smtClean="0">
              <a:latin typeface="+mj-lt"/>
            </a:endParaRPr>
          </a:p>
          <a:p>
            <a:pPr marL="0" lvl="2" indent="0">
              <a:buNone/>
            </a:pPr>
            <a:r>
              <a:rPr lang="fr-FR" altLang="fr-FR" sz="1400" b="0" i="1" dirty="0" smtClean="0">
                <a:latin typeface="+mj-lt"/>
              </a:rPr>
              <a:t>*</a:t>
            </a:r>
            <a:r>
              <a:rPr lang="fr-FR" altLang="fr-FR" sz="1400" b="0" i="1" dirty="0">
                <a:latin typeface="+mj-lt"/>
              </a:rPr>
              <a:t>La méthode de détection par PCR est retenue dans la définition de cas à partir de 2009.</a:t>
            </a:r>
          </a:p>
          <a:p>
            <a:pPr marL="0" lvl="2" indent="0">
              <a:buNone/>
            </a:pPr>
            <a:endParaRPr lang="fr-FR" altLang="fr-FR" dirty="0"/>
          </a:p>
        </p:txBody>
      </p:sp>
    </p:spTree>
    <p:extLst>
      <p:ext uri="{BB962C8B-B14F-4D97-AF65-F5344CB8AC3E}">
        <p14:creationId xmlns:p14="http://schemas.microsoft.com/office/powerpoint/2010/main" val="3787078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0" y="1412776"/>
            <a:ext cx="8280921" cy="4824535"/>
          </a:xfrm>
        </p:spPr>
        <p:txBody>
          <a:bodyPr/>
          <a:lstStyle/>
          <a:p>
            <a:r>
              <a:rPr lang="fr-FR" cap="none" dirty="0" smtClean="0">
                <a:latin typeface="+mj-lt"/>
              </a:rPr>
              <a:t>Les estimations</a:t>
            </a:r>
          </a:p>
          <a:p>
            <a:pPr lvl="2" algn="just"/>
            <a:endParaRPr lang="fr-FR" altLang="fr-FR" sz="1400" b="0" i="1" dirty="0" smtClean="0"/>
          </a:p>
          <a:p>
            <a:pPr marL="0" lvl="2" indent="0" algn="just">
              <a:spcAft>
                <a:spcPts val="1200"/>
              </a:spcAft>
              <a:buNone/>
            </a:pPr>
            <a:r>
              <a:rPr lang="fr-FR" altLang="fr-FR" dirty="0" smtClean="0">
                <a:latin typeface="+mj-lt"/>
              </a:rPr>
              <a:t>La </a:t>
            </a:r>
            <a:r>
              <a:rPr lang="fr-FR" altLang="fr-FR" dirty="0">
                <a:latin typeface="+mj-lt"/>
              </a:rPr>
              <a:t>couverture du réseau Epibac </a:t>
            </a:r>
            <a:r>
              <a:rPr lang="fr-FR" altLang="fr-FR" b="0" dirty="0">
                <a:latin typeface="+mj-lt"/>
              </a:rPr>
              <a:t>est calculée chaque année. Elle correspond au nombre d’admissions en médecine de court séjour des établissements dont la microbiologie est réalisée par les laboratoires d’Epibac ayant participé douze mois rapporté au nombre total d’admissions en médecine de court séjour au niveau national. </a:t>
            </a:r>
          </a:p>
          <a:p>
            <a:pPr marL="0" lvl="2" indent="0" algn="just">
              <a:spcAft>
                <a:spcPts val="1200"/>
              </a:spcAft>
              <a:buNone/>
            </a:pPr>
            <a:r>
              <a:rPr lang="fr-FR" altLang="fr-FR" dirty="0">
                <a:latin typeface="+mj-lt"/>
              </a:rPr>
              <a:t>L’exhaustivité du réseau Epibac </a:t>
            </a:r>
            <a:r>
              <a:rPr lang="fr-FR" altLang="fr-FR" b="0" dirty="0">
                <a:latin typeface="+mj-lt"/>
              </a:rPr>
              <a:t>correspond au taux d’exhaustivité de la déclaration des cas au sein du réseau, c'est-à-dire par les laboratoires </a:t>
            </a:r>
            <a:r>
              <a:rPr lang="fr-FR" altLang="fr-FR" b="0" dirty="0" smtClean="0">
                <a:latin typeface="+mj-lt"/>
              </a:rPr>
              <a:t>participants. </a:t>
            </a:r>
            <a:r>
              <a:rPr lang="fr-FR" altLang="fr-FR" b="0" dirty="0">
                <a:latin typeface="+mj-lt"/>
              </a:rPr>
              <a:t>L’exhaustivité est évaluée par des études capture-recapture à 3 sources menées en métropole tous les 3 à 4 ans environ. </a:t>
            </a:r>
          </a:p>
          <a:p>
            <a:pPr marL="0" lvl="2" indent="0" algn="just">
              <a:spcAft>
                <a:spcPts val="1200"/>
              </a:spcAft>
              <a:buNone/>
            </a:pPr>
            <a:r>
              <a:rPr lang="fr-FR" altLang="fr-FR" b="0" dirty="0" smtClean="0">
                <a:latin typeface="+mj-lt"/>
              </a:rPr>
              <a:t>Le </a:t>
            </a:r>
            <a:r>
              <a:rPr lang="fr-FR" altLang="fr-FR" b="0" dirty="0">
                <a:latin typeface="+mj-lt"/>
              </a:rPr>
              <a:t>taux d’exhaustivité appliqué est de 80%. Ce taux est également appliqué dans les </a:t>
            </a:r>
            <a:r>
              <a:rPr lang="fr-FR" altLang="fr-FR" b="0" dirty="0" err="1">
                <a:latin typeface="+mj-lt"/>
              </a:rPr>
              <a:t>DrOM</a:t>
            </a:r>
            <a:r>
              <a:rPr lang="fr-FR" altLang="fr-FR" b="0" dirty="0">
                <a:latin typeface="+mj-lt"/>
              </a:rPr>
              <a:t> sans qu’une mesure spécifique ait été réalisée. </a:t>
            </a:r>
          </a:p>
          <a:p>
            <a:pPr marL="0" lvl="2" indent="0" algn="just">
              <a:buNone/>
            </a:pPr>
            <a:r>
              <a:rPr lang="fr-FR" altLang="fr-FR" dirty="0" smtClean="0">
                <a:latin typeface="+mj-lt"/>
              </a:rPr>
              <a:t>Le </a:t>
            </a:r>
            <a:r>
              <a:rPr lang="fr-FR" altLang="fr-FR" dirty="0">
                <a:latin typeface="+mj-lt"/>
              </a:rPr>
              <a:t>nombre de cas est estimé en redressant le nombre de cas recueillis par le réseau par la couverture du réseau et par </a:t>
            </a:r>
            <a:r>
              <a:rPr lang="fr-FR" altLang="fr-FR" dirty="0" smtClean="0">
                <a:latin typeface="+mj-lt"/>
              </a:rPr>
              <a:t>l’exhaustivité au sein du réseau. </a:t>
            </a:r>
            <a:endParaRPr lang="fr-FR" altLang="fr-FR" dirty="0">
              <a:latin typeface="+mj-lt"/>
            </a:endParaRPr>
          </a:p>
          <a:p>
            <a:pPr marL="0" lvl="2" indent="0">
              <a:buNone/>
            </a:pPr>
            <a:endParaRPr lang="fr-FR" altLang="fr-FR" dirty="0" smtClean="0">
              <a:latin typeface="+mj-lt"/>
            </a:endParaRPr>
          </a:p>
          <a:p>
            <a:pPr marL="0" lvl="2" indent="0">
              <a:buNone/>
            </a:pPr>
            <a:endParaRPr lang="fr-FR" altLang="fr-FR" dirty="0">
              <a:latin typeface="+mj-lt"/>
            </a:endParaRPr>
          </a:p>
          <a:p>
            <a:pPr marL="0" lvl="2" indent="0">
              <a:buNone/>
            </a:pPr>
            <a:endParaRPr lang="fr-FR" altLang="fr-FR" dirty="0">
              <a:latin typeface="+mj-lt"/>
            </a:endParaRPr>
          </a:p>
          <a:p>
            <a:pPr marL="0" lvl="2" indent="0">
              <a:buNone/>
            </a:pPr>
            <a:endParaRPr lang="fr-FR" altLang="fr-FR" dirty="0"/>
          </a:p>
        </p:txBody>
      </p:sp>
    </p:spTree>
    <p:extLst>
      <p:ext uri="{BB962C8B-B14F-4D97-AF65-F5344CB8AC3E}">
        <p14:creationId xmlns:p14="http://schemas.microsoft.com/office/powerpoint/2010/main" val="214029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Résultats</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2</a:t>
            </a:r>
            <a:endParaRPr lang="fr-FR" dirty="0"/>
          </a:p>
        </p:txBody>
      </p:sp>
    </p:spTree>
    <p:extLst>
      <p:ext uri="{BB962C8B-B14F-4D97-AF65-F5344CB8AC3E}">
        <p14:creationId xmlns:p14="http://schemas.microsoft.com/office/powerpoint/2010/main" val="857879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2021</a:t>
            </a:r>
            <a:endParaRPr lang="fr-FR" dirty="0"/>
          </a:p>
        </p:txBody>
      </p:sp>
      <p:sp>
        <p:nvSpPr>
          <p:cNvPr id="3" name="Espace réservé du texte 2"/>
          <p:cNvSpPr>
            <a:spLocks noGrp="1"/>
          </p:cNvSpPr>
          <p:nvPr>
            <p:ph type="body" sz="quarter" idx="12"/>
          </p:nvPr>
        </p:nvSpPr>
        <p:spPr>
          <a:xfrm>
            <a:off x="467544" y="1268760"/>
            <a:ext cx="8136904" cy="4968551"/>
          </a:xfrm>
        </p:spPr>
        <p:txBody>
          <a:bodyPr/>
          <a:lstStyle/>
          <a:p>
            <a:pPr algn="just"/>
            <a:r>
              <a:rPr lang="fr-FR" altLang="fr-FR" cap="none" dirty="0" smtClean="0">
                <a:latin typeface="+mj-lt"/>
              </a:rPr>
              <a:t>Infections invasives (bactériémies </a:t>
            </a:r>
            <a:r>
              <a:rPr lang="fr-FR" altLang="fr-FR" cap="none" dirty="0">
                <a:latin typeface="+mj-lt"/>
              </a:rPr>
              <a:t>isolées et </a:t>
            </a:r>
            <a:r>
              <a:rPr lang="fr-FR" altLang="fr-FR" cap="none" dirty="0" smtClean="0">
                <a:latin typeface="+mj-lt"/>
              </a:rPr>
              <a:t>méningites) </a:t>
            </a:r>
            <a:r>
              <a:rPr lang="fr-FR" altLang="fr-FR" cap="none" dirty="0">
                <a:latin typeface="+mj-lt"/>
              </a:rPr>
              <a:t>– </a:t>
            </a:r>
            <a:r>
              <a:rPr lang="fr-FR" altLang="fr-FR" cap="none" dirty="0" smtClean="0">
                <a:latin typeface="+mj-lt"/>
              </a:rPr>
              <a:t>Nombre estimé de cas, </a:t>
            </a:r>
            <a:r>
              <a:rPr lang="fr-FR" altLang="fr-FR" cap="none" dirty="0">
                <a:latin typeface="+mj-lt"/>
              </a:rPr>
              <a:t>France métropolitaine, </a:t>
            </a:r>
            <a:r>
              <a:rPr lang="fr-FR" altLang="fr-FR" cap="none" dirty="0" smtClean="0">
                <a:latin typeface="+mj-lt"/>
              </a:rPr>
              <a:t>2021</a:t>
            </a:r>
            <a:endParaRPr lang="fr-FR" altLang="fr-FR" cap="none"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4" name="Image 3"/>
          <p:cNvPicPr>
            <a:picLocks noChangeAspect="1"/>
          </p:cNvPicPr>
          <p:nvPr/>
        </p:nvPicPr>
        <p:blipFill>
          <a:blip r:embed="rId2"/>
          <a:stretch>
            <a:fillRect/>
          </a:stretch>
        </p:blipFill>
        <p:spPr>
          <a:xfrm>
            <a:off x="1757294" y="2117538"/>
            <a:ext cx="5557404" cy="4277091"/>
          </a:xfrm>
          <a:prstGeom prst="rect">
            <a:avLst/>
          </a:prstGeom>
        </p:spPr>
      </p:pic>
    </p:spTree>
    <p:extLst>
      <p:ext uri="{BB962C8B-B14F-4D97-AF65-F5344CB8AC3E}">
        <p14:creationId xmlns:p14="http://schemas.microsoft.com/office/powerpoint/2010/main" val="2235654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2021</a:t>
            </a:r>
            <a:endParaRPr lang="fr-FR" dirty="0"/>
          </a:p>
        </p:txBody>
      </p:sp>
      <p:sp>
        <p:nvSpPr>
          <p:cNvPr id="3" name="Espace réservé du texte 2"/>
          <p:cNvSpPr>
            <a:spLocks noGrp="1"/>
          </p:cNvSpPr>
          <p:nvPr>
            <p:ph type="body" sz="quarter" idx="12"/>
          </p:nvPr>
        </p:nvSpPr>
        <p:spPr>
          <a:xfrm>
            <a:off x="395536" y="1340768"/>
            <a:ext cx="8496944" cy="4824536"/>
          </a:xfrm>
        </p:spPr>
        <p:txBody>
          <a:bodyPr/>
          <a:lstStyle/>
          <a:p>
            <a:pPr algn="just"/>
            <a:r>
              <a:rPr lang="fr-FR" altLang="fr-FR" cap="none" dirty="0">
                <a:latin typeface="+mj-lt"/>
              </a:rPr>
              <a:t>Infections invasives (bactériémies isolées et méningites) </a:t>
            </a:r>
            <a:r>
              <a:rPr lang="fr-FR" altLang="fr-FR" dirty="0" smtClean="0">
                <a:latin typeface="+mj-lt"/>
              </a:rPr>
              <a:t>– </a:t>
            </a:r>
            <a:r>
              <a:rPr lang="fr-FR" altLang="fr-FR" cap="none" dirty="0" smtClean="0">
                <a:latin typeface="+mj-lt"/>
              </a:rPr>
              <a:t>Incidence estimée </a:t>
            </a:r>
            <a:r>
              <a:rPr lang="fr-FR" altLang="fr-FR" sz="800" cap="none" dirty="0" smtClean="0">
                <a:latin typeface="+mj-lt"/>
              </a:rPr>
              <a:t> </a:t>
            </a:r>
            <a:r>
              <a:rPr lang="fr-FR" altLang="fr-FR" dirty="0" smtClean="0">
                <a:latin typeface="+mj-lt"/>
              </a:rPr>
              <a:t>/</a:t>
            </a:r>
            <a:r>
              <a:rPr lang="fr-FR" altLang="fr-FR" sz="800" dirty="0" smtClean="0">
                <a:latin typeface="+mj-lt"/>
              </a:rPr>
              <a:t> </a:t>
            </a:r>
            <a:r>
              <a:rPr lang="fr-FR" altLang="fr-FR" dirty="0" smtClean="0">
                <a:latin typeface="+mj-lt"/>
              </a:rPr>
              <a:t>100 000</a:t>
            </a:r>
            <a:r>
              <a:rPr lang="fr-FR" altLang="fr-FR" cap="none" dirty="0" smtClean="0">
                <a:latin typeface="+mj-lt"/>
              </a:rPr>
              <a:t> hab.</a:t>
            </a:r>
            <a:r>
              <a:rPr lang="fr-FR" altLang="fr-FR" dirty="0" smtClean="0">
                <a:latin typeface="+mj-lt"/>
              </a:rPr>
              <a:t>, </a:t>
            </a:r>
            <a:r>
              <a:rPr lang="fr-FR" altLang="fr-FR" cap="none" dirty="0">
                <a:latin typeface="+mj-lt"/>
              </a:rPr>
              <a:t>France métropolitaine</a:t>
            </a:r>
            <a:r>
              <a:rPr lang="fr-FR" altLang="fr-FR" dirty="0">
                <a:latin typeface="+mj-lt"/>
              </a:rPr>
              <a:t>, </a:t>
            </a:r>
            <a:r>
              <a:rPr lang="fr-FR" altLang="fr-FR" dirty="0" smtClean="0">
                <a:latin typeface="+mj-lt"/>
              </a:rPr>
              <a:t>2021</a:t>
            </a:r>
            <a:endParaRPr lang="fr-FR" altLang="fr-FR"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5" name="Image 4"/>
          <p:cNvPicPr>
            <a:picLocks noChangeAspect="1"/>
          </p:cNvPicPr>
          <p:nvPr/>
        </p:nvPicPr>
        <p:blipFill>
          <a:blip r:embed="rId2"/>
          <a:stretch>
            <a:fillRect/>
          </a:stretch>
        </p:blipFill>
        <p:spPr>
          <a:xfrm>
            <a:off x="1913977" y="2137685"/>
            <a:ext cx="5460061" cy="4243643"/>
          </a:xfrm>
          <a:prstGeom prst="rect">
            <a:avLst/>
          </a:prstGeom>
        </p:spPr>
      </p:pic>
    </p:spTree>
    <p:extLst>
      <p:ext uri="{BB962C8B-B14F-4D97-AF65-F5344CB8AC3E}">
        <p14:creationId xmlns:p14="http://schemas.microsoft.com/office/powerpoint/2010/main" val="1621729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a:t>
            </a:r>
            <a:endParaRPr lang="fr-FR" dirty="0"/>
          </a:p>
        </p:txBody>
      </p:sp>
      <p:sp>
        <p:nvSpPr>
          <p:cNvPr id="3" name="Espace réservé du texte 2"/>
          <p:cNvSpPr>
            <a:spLocks noGrp="1"/>
          </p:cNvSpPr>
          <p:nvPr>
            <p:ph type="body" sz="quarter" idx="12"/>
          </p:nvPr>
        </p:nvSpPr>
        <p:spPr>
          <a:xfrm>
            <a:off x="539750" y="1340768"/>
            <a:ext cx="8352730" cy="4896543"/>
          </a:xfrm>
        </p:spPr>
        <p:txBody>
          <a:bodyPr/>
          <a:lstStyle/>
          <a:p>
            <a:r>
              <a:rPr lang="fr-FR" altLang="fr-FR" cap="none" dirty="0">
                <a:latin typeface="+mj-lt"/>
              </a:rPr>
              <a:t>Infections invasives (bactériémies isolées et méningites) </a:t>
            </a:r>
            <a:r>
              <a:rPr lang="fr-FR" cap="none" dirty="0" smtClean="0">
                <a:latin typeface="+mj-lt"/>
              </a:rPr>
              <a:t>- Nombre estimé</a:t>
            </a:r>
            <a:r>
              <a:rPr lang="fr-FR" cap="none" dirty="0" smtClean="0"/>
              <a:t> </a:t>
            </a:r>
            <a:r>
              <a:rPr lang="fr-FR" cap="none" dirty="0" smtClean="0">
                <a:latin typeface="+mj-lt"/>
              </a:rPr>
              <a:t>de </a:t>
            </a:r>
            <a:r>
              <a:rPr lang="fr-FR" cap="none" dirty="0">
                <a:latin typeface="+mj-lt"/>
              </a:rPr>
              <a:t>cas </a:t>
            </a:r>
            <a:r>
              <a:rPr lang="fr-FR" cap="none" dirty="0" smtClean="0">
                <a:latin typeface="+mj-lt"/>
              </a:rPr>
              <a:t>par groupe d’âge</a:t>
            </a:r>
            <a:r>
              <a:rPr lang="fr-FR" cap="none" dirty="0">
                <a:latin typeface="+mj-lt"/>
              </a:rPr>
              <a:t>, France métropolitaine, </a:t>
            </a:r>
            <a:r>
              <a:rPr lang="fr-FR" cap="none" dirty="0" smtClean="0">
                <a:latin typeface="+mj-lt"/>
              </a:rPr>
              <a:t>2021</a:t>
            </a:r>
            <a:endParaRPr lang="fr-FR" dirty="0"/>
          </a:p>
        </p:txBody>
      </p:sp>
      <p:pic>
        <p:nvPicPr>
          <p:cNvPr id="4" name="Image 3"/>
          <p:cNvPicPr>
            <a:picLocks noChangeAspect="1"/>
          </p:cNvPicPr>
          <p:nvPr/>
        </p:nvPicPr>
        <p:blipFill>
          <a:blip r:embed="rId2"/>
          <a:stretch>
            <a:fillRect/>
          </a:stretch>
        </p:blipFill>
        <p:spPr>
          <a:xfrm>
            <a:off x="1244252" y="2160611"/>
            <a:ext cx="6943725" cy="4076700"/>
          </a:xfrm>
          <a:prstGeom prst="rect">
            <a:avLst/>
          </a:prstGeom>
        </p:spPr>
      </p:pic>
    </p:spTree>
    <p:extLst>
      <p:ext uri="{BB962C8B-B14F-4D97-AF65-F5344CB8AC3E}">
        <p14:creationId xmlns:p14="http://schemas.microsoft.com/office/powerpoint/2010/main" val="576363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2021</a:t>
            </a:r>
            <a:endParaRPr lang="fr-FR" dirty="0"/>
          </a:p>
        </p:txBody>
      </p:sp>
      <p:sp>
        <p:nvSpPr>
          <p:cNvPr id="3" name="Espace réservé du texte 2"/>
          <p:cNvSpPr>
            <a:spLocks noGrp="1"/>
          </p:cNvSpPr>
          <p:nvPr>
            <p:ph type="body" sz="quarter" idx="12"/>
          </p:nvPr>
        </p:nvSpPr>
        <p:spPr>
          <a:xfrm>
            <a:off x="395536" y="1412776"/>
            <a:ext cx="8496944" cy="4824535"/>
          </a:xfrm>
        </p:spPr>
        <p:txBody>
          <a:bodyPr/>
          <a:lstStyle/>
          <a:p>
            <a:pPr algn="just"/>
            <a:r>
              <a:rPr lang="fr-FR" altLang="fr-FR" cap="none" dirty="0">
                <a:latin typeface="+mj-lt"/>
              </a:rPr>
              <a:t>Infections invasives (bactériémies isolées et méningites) </a:t>
            </a:r>
            <a:r>
              <a:rPr lang="fr-FR" altLang="fr-FR" cap="none" dirty="0" smtClean="0">
                <a:latin typeface="+mj-lt"/>
              </a:rPr>
              <a:t>– Incidence estimée /</a:t>
            </a:r>
            <a:r>
              <a:rPr lang="fr-FR" altLang="fr-FR" sz="800" cap="none" dirty="0" smtClean="0">
                <a:latin typeface="+mj-lt"/>
              </a:rPr>
              <a:t> </a:t>
            </a:r>
            <a:r>
              <a:rPr lang="fr-FR" altLang="fr-FR" cap="none" dirty="0" smtClean="0">
                <a:latin typeface="+mj-lt"/>
              </a:rPr>
              <a:t>100 </a:t>
            </a:r>
            <a:r>
              <a:rPr lang="fr-FR" altLang="fr-FR" cap="none" dirty="0">
                <a:latin typeface="+mj-lt"/>
              </a:rPr>
              <a:t>000 hab. par </a:t>
            </a:r>
            <a:r>
              <a:rPr lang="fr-FR" altLang="fr-FR" cap="none" dirty="0" smtClean="0">
                <a:latin typeface="+mj-lt"/>
              </a:rPr>
              <a:t>groupe d’âge</a:t>
            </a:r>
            <a:r>
              <a:rPr lang="fr-FR" altLang="fr-FR" cap="none" dirty="0">
                <a:latin typeface="+mj-lt"/>
              </a:rPr>
              <a:t>, France métropolitaine, </a:t>
            </a:r>
            <a:r>
              <a:rPr lang="fr-FR" altLang="fr-FR" cap="none" dirty="0" smtClean="0">
                <a:latin typeface="+mj-lt"/>
              </a:rPr>
              <a:t>2021</a:t>
            </a:r>
            <a:endParaRPr lang="fr-FR" altLang="fr-FR" cap="none" dirty="0">
              <a:latin typeface="+mj-lt"/>
            </a:endParaRPr>
          </a:p>
          <a:p>
            <a:endParaRPr lang="fr-FR" dirty="0"/>
          </a:p>
        </p:txBody>
      </p:sp>
      <p:pic>
        <p:nvPicPr>
          <p:cNvPr id="4" name="Image 3"/>
          <p:cNvPicPr>
            <a:picLocks noChangeAspect="1"/>
          </p:cNvPicPr>
          <p:nvPr/>
        </p:nvPicPr>
        <p:blipFill>
          <a:blip r:embed="rId2"/>
          <a:stretch>
            <a:fillRect/>
          </a:stretch>
        </p:blipFill>
        <p:spPr>
          <a:xfrm>
            <a:off x="1038795" y="2236811"/>
            <a:ext cx="7210425" cy="4000500"/>
          </a:xfrm>
          <a:prstGeom prst="rect">
            <a:avLst/>
          </a:prstGeom>
        </p:spPr>
      </p:pic>
    </p:spTree>
    <p:extLst>
      <p:ext uri="{BB962C8B-B14F-4D97-AF65-F5344CB8AC3E}">
        <p14:creationId xmlns:p14="http://schemas.microsoft.com/office/powerpoint/2010/main" val="2264814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2.xml><?xml version="1.0" encoding="utf-8"?>
<a:theme xmlns:a="http://schemas.openxmlformats.org/drawingml/2006/main" name="1_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4971</TotalTime>
  <Words>2991</Words>
  <Application>Microsoft Office PowerPoint</Application>
  <PresentationFormat>Affichage à l'écran (4:3)</PresentationFormat>
  <Paragraphs>109</Paragraphs>
  <Slides>29</Slides>
  <Notes>2</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29</vt:i4>
      </vt:variant>
    </vt:vector>
  </HeadingPairs>
  <TitlesOfParts>
    <vt:vector size="37" baseType="lpstr">
      <vt:lpstr>Arial</vt:lpstr>
      <vt:lpstr>Calibri</vt:lpstr>
      <vt:lpstr>Calibri Light</vt:lpstr>
      <vt:lpstr>Consolas</vt:lpstr>
      <vt:lpstr>Symbol</vt:lpstr>
      <vt:lpstr>Times New Roman</vt:lpstr>
      <vt:lpstr>SPF_PPT_Test-v3</vt:lpstr>
      <vt:lpstr>1_SPF_PPT_Test-v3</vt:lpstr>
      <vt:lpstr>EPIBAC données 2021  </vt:lpstr>
      <vt:lpstr>Méthode</vt:lpstr>
      <vt:lpstr>Méthode</vt:lpstr>
      <vt:lpstr>Méthode</vt:lpstr>
      <vt:lpstr>Résultats</vt:lpstr>
      <vt:lpstr>Epibac données 2021</vt:lpstr>
      <vt:lpstr>Epibac données 2021</vt:lpstr>
      <vt:lpstr>Epibac données 2021</vt:lpstr>
      <vt:lpstr>Epibac données 2021</vt:lpstr>
      <vt:lpstr>Epibac données 2021</vt:lpstr>
      <vt:lpstr>Epibac données 2003-2021</vt:lpstr>
      <vt:lpstr>Epibac données 2003-2021</vt:lpstr>
      <vt:lpstr>Epibac données 2003-2021</vt:lpstr>
      <vt:lpstr>Epibac données 2003-2021</vt:lpstr>
      <vt:lpstr>Epibac données 2003-2021</vt:lpstr>
      <vt:lpstr>Epibac données 2003-2021</vt:lpstr>
      <vt:lpstr>Epibac données 2003-2021</vt:lpstr>
      <vt:lpstr>Epibac données 2003-2021</vt:lpstr>
      <vt:lpstr>Epibac données 2003-2021</vt:lpstr>
      <vt:lpstr>Epibac données 2003-2021</vt:lpstr>
      <vt:lpstr>Epibac données 1996-2021</vt:lpstr>
      <vt:lpstr>Epibac données 2003-2021</vt:lpstr>
      <vt:lpstr>Epibac données 2003-2021</vt:lpstr>
      <vt:lpstr>Epibac données 2021 - DrOM</vt:lpstr>
      <vt:lpstr>Epibac données 2021 - DrOM</vt:lpstr>
      <vt:lpstr>Epibac données 2021 - DrOM</vt:lpstr>
      <vt:lpstr>Epibac données 2021 - DrOM</vt:lpstr>
      <vt:lpstr>Epibac données 2021 - DrOM</vt:lpstr>
      <vt:lpstr>Les biologistes volontaires du réseau Epibac en 2021</vt:lpstr>
    </vt:vector>
  </TitlesOfParts>
  <Company>InVS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principal de la présentation sur 2 ou 3 lignes</dc:title>
  <dc:creator>SOUMAH-MIS Catherine</dc:creator>
  <cp:lastModifiedBy>FRANCOIS Celine</cp:lastModifiedBy>
  <cp:revision>352</cp:revision>
  <cp:lastPrinted>2022-09-30T11:32:22Z</cp:lastPrinted>
  <dcterms:created xsi:type="dcterms:W3CDTF">2016-06-03T12:31:51Z</dcterms:created>
  <dcterms:modified xsi:type="dcterms:W3CDTF">2022-12-19T12:58:56Z</dcterms:modified>
</cp:coreProperties>
</file>