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69" r:id="rId3"/>
  </p:sldMasterIdLst>
  <p:notesMasterIdLst>
    <p:notesMasterId r:id="rId25"/>
  </p:notesMasterIdLst>
  <p:handoutMasterIdLst>
    <p:handoutMasterId r:id="rId26"/>
  </p:handoutMasterIdLst>
  <p:sldIdLst>
    <p:sldId id="979" r:id="rId4"/>
    <p:sldId id="953" r:id="rId5"/>
    <p:sldId id="892" r:id="rId6"/>
    <p:sldId id="891" r:id="rId7"/>
    <p:sldId id="978" r:id="rId8"/>
    <p:sldId id="957" r:id="rId9"/>
    <p:sldId id="958" r:id="rId10"/>
    <p:sldId id="986" r:id="rId11"/>
    <p:sldId id="961" r:id="rId12"/>
    <p:sldId id="988" r:id="rId13"/>
    <p:sldId id="962" r:id="rId14"/>
    <p:sldId id="964" r:id="rId15"/>
    <p:sldId id="965" r:id="rId16"/>
    <p:sldId id="989" r:id="rId17"/>
    <p:sldId id="990" r:id="rId18"/>
    <p:sldId id="987" r:id="rId19"/>
    <p:sldId id="907" r:id="rId20"/>
    <p:sldId id="991" r:id="rId21"/>
    <p:sldId id="992" r:id="rId22"/>
    <p:sldId id="980" r:id="rId23"/>
    <p:sldId id="982" r:id="rId24"/>
  </p:sldIdLst>
  <p:sldSz cx="12192000" cy="6858000"/>
  <p:notesSz cx="6789738" cy="99298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0056"/>
    <a:srgbClr val="BD4AC0"/>
    <a:srgbClr val="DA30A5"/>
    <a:srgbClr val="DD2DC8"/>
    <a:srgbClr val="000066"/>
    <a:srgbClr val="000099"/>
    <a:srgbClr val="FFFFCC"/>
    <a:srgbClr val="FFFF99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9400" autoAdjust="0"/>
  </p:normalViewPr>
  <p:slideViewPr>
    <p:cSldViewPr>
      <p:cViewPr varScale="1">
        <p:scale>
          <a:sx n="124" d="100"/>
          <a:sy n="124" d="100"/>
        </p:scale>
        <p:origin x="126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98" y="-60"/>
      </p:cViewPr>
      <p:guideLst>
        <p:guide orient="horz" pos="3126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5" Type="http://schemas.openxmlformats.org/officeDocument/2006/relationships/slide" Target="slides/slide19.xml"/><Relationship Id="rId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14663" y="9456738"/>
            <a:ext cx="763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96" tIns="44748" rIns="87896" bIns="44748">
            <a:spAutoFit/>
          </a:bodyPr>
          <a:lstStyle/>
          <a:p>
            <a:pPr algn="ctr" defTabSz="874713">
              <a:lnSpc>
                <a:spcPct val="90000"/>
              </a:lnSpc>
            </a:pPr>
            <a:r>
              <a:rPr lang="fr-FR" altLang="fr-FR" sz="1200" b="0"/>
              <a:t>Page </a:t>
            </a:r>
            <a:fld id="{7E437E20-9974-4898-8EFB-25EEAD6ECAEA}" type="slidenum">
              <a:rPr lang="fr-FR" altLang="fr-FR" sz="1200" b="0"/>
              <a:pPr algn="ctr" defTabSz="874713">
                <a:lnSpc>
                  <a:spcPct val="90000"/>
                </a:lnSpc>
              </a:pPr>
              <a:t>‹N°›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400466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14663" y="9456738"/>
            <a:ext cx="763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96" tIns="44748" rIns="87896" bIns="44748">
            <a:spAutoFit/>
          </a:bodyPr>
          <a:lstStyle/>
          <a:p>
            <a:pPr algn="ctr" defTabSz="874713">
              <a:lnSpc>
                <a:spcPct val="90000"/>
              </a:lnSpc>
            </a:pPr>
            <a:r>
              <a:rPr lang="fr-FR" altLang="fr-FR" sz="1200" b="0"/>
              <a:t>Page </a:t>
            </a:r>
            <a:fld id="{61343292-278F-4ABB-9598-EEC5CBAEEAB9}" type="slidenum">
              <a:rPr lang="fr-FR" altLang="fr-FR" sz="1200" b="0"/>
              <a:pPr algn="ctr" defTabSz="874713">
                <a:lnSpc>
                  <a:spcPct val="90000"/>
                </a:lnSpc>
              </a:pPr>
              <a:t>‹N°›</a:t>
            </a:fld>
            <a:endParaRPr lang="fr-FR" altLang="fr-FR" sz="1200" b="0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" y="752475"/>
            <a:ext cx="6589713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78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4748" rIns="91094" bIns="44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Corps du texte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28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048" y="4716463"/>
            <a:ext cx="6195167" cy="45513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2939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048" y="4716463"/>
            <a:ext cx="6195167" cy="45513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28527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418285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9875" cy="3724275"/>
          </a:xfrm>
          <a:ln/>
        </p:spPr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4551363"/>
            <a:ext cx="6186487" cy="44688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pPr algn="just"/>
            <a:endParaRPr lang="fr-FR"/>
          </a:p>
          <a:p>
            <a:r>
              <a:rPr lang="fr-FR" sz="1400"/>
              <a:t>La surveillance qui repose sur la DO nous permet de suivre l’évolution du nombre de cas et de l’incidence représentés sur ce graphe</a:t>
            </a:r>
          </a:p>
          <a:p>
            <a:endParaRPr lang="fr-FR" sz="1400"/>
          </a:p>
          <a:p>
            <a:r>
              <a:rPr lang="fr-FR" sz="1400"/>
              <a:t>Nous voyons donc une hausse régulière jusqu’en 2005 , probable impact de l’amélioration du diagnostic et de la notification </a:t>
            </a:r>
          </a:p>
          <a:p>
            <a:endParaRPr lang="fr-FR" sz="1400"/>
          </a:p>
          <a:p>
            <a:r>
              <a:rPr lang="fr-FR" sz="1400"/>
              <a:t>Puis une diminution jusqu’en 2009 et  </a:t>
            </a:r>
          </a:p>
          <a:p>
            <a:endParaRPr lang="fr-FR" sz="1400"/>
          </a:p>
          <a:p>
            <a:r>
              <a:rPr lang="fr-FR" sz="1400"/>
              <a:t>en 2010, à notre surprise, une hausse de 28% du nombre de cas par rapport à 2009 et donc une incidence de 2,4 pour 100 000  habitants </a:t>
            </a:r>
          </a:p>
          <a:p>
            <a:endParaRPr lang="fr-FR" sz="1400"/>
          </a:p>
          <a:p>
            <a:r>
              <a:rPr lang="fr-FR" sz="1400"/>
              <a:t>Malgré cette dernière hausse, nous considérons que le système de surveillance s’est stabilisé depuis 2006</a:t>
            </a:r>
          </a:p>
          <a:p>
            <a:endParaRPr lang="fr-FR" sz="1400"/>
          </a:p>
          <a:p>
            <a:endParaRPr lang="fr-FR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9875" cy="3724275"/>
          </a:xfrm>
          <a:ln/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4716463"/>
            <a:ext cx="6018213" cy="44688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47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9875" cy="3724275"/>
          </a:xfrm>
          <a:ln/>
        </p:spPr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4716463"/>
            <a:ext cx="6186487" cy="4468812"/>
          </a:xfrm>
        </p:spPr>
        <p:txBody>
          <a:bodyPr/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580382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89713" cy="37084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mtClean="0"/>
              <a:t>Revenons maintenant à 2010 et notre gradient et l’existence des cas groupés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2475"/>
            <a:ext cx="6589712" cy="3708400"/>
          </a:xfrm>
          <a:ln/>
        </p:spPr>
      </p:sp>
      <p:sp>
        <p:nvSpPr>
          <p:cNvPr id="16865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5422900" cy="44688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pPr>
              <a:lnSpc>
                <a:spcPct val="130000"/>
              </a:lnSpc>
            </a:pPr>
            <a:r>
              <a:rPr lang="fr-FR" sz="1400"/>
              <a:t>La légionellose représente 0,5 à 5% des pneumopathie communautaires de l'adulte </a:t>
            </a:r>
          </a:p>
          <a:p>
            <a:pPr>
              <a:lnSpc>
                <a:spcPct val="130000"/>
              </a:lnSpc>
            </a:pPr>
            <a:r>
              <a:rPr lang="fr-FR" sz="1400"/>
              <a:t>la période d'incubation retenue actuellement au niveau national et  international est de 2 à 10 jours</a:t>
            </a:r>
          </a:p>
          <a:p>
            <a:pPr>
              <a:lnSpc>
                <a:spcPct val="130000"/>
              </a:lnSpc>
            </a:pPr>
            <a:r>
              <a:rPr lang="fr-FR" sz="1400"/>
              <a:t>La date de début des signes étant quelquefois très délicate à fixer et que pour quelques rare cas la période d’incubation peut être plus longue l’interrogatoire s’effectue sur 14 jours</a:t>
            </a:r>
          </a:p>
          <a:p>
            <a:pPr>
              <a:lnSpc>
                <a:spcPct val="130000"/>
              </a:lnSpc>
            </a:pPr>
            <a:r>
              <a:rPr lang="fr-FR" sz="1400"/>
              <a:t>La létalité dans les données générales est de 10 à 20%</a:t>
            </a:r>
          </a:p>
          <a:p>
            <a:pPr>
              <a:lnSpc>
                <a:spcPct val="130000"/>
              </a:lnSpc>
            </a:pPr>
            <a:r>
              <a:rPr lang="fr-FR" sz="1400"/>
              <a:t>L'agent responsable de cette pneumopathie est une bactérie dénommée legionella pour laquelle seulement 24 espèces sur les 60 connues ont été isolées chez l'homme </a:t>
            </a:r>
          </a:p>
          <a:p>
            <a:pPr>
              <a:lnSpc>
                <a:spcPct val="130000"/>
              </a:lnSpc>
            </a:pPr>
            <a:r>
              <a:rPr lang="fr-FR" sz="1400"/>
              <a:t>le diagnostic de légionellose s'effectue obligatoirement par une confirmation biologique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89713" cy="3708400"/>
          </a:xfrm>
          <a:ln/>
        </p:spPr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1600" y="752475"/>
            <a:ext cx="6589713" cy="3708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Lp1 semble + virulent pour l’Homme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45880" y="9431339"/>
            <a:ext cx="2942272" cy="496887"/>
          </a:xfrm>
          <a:prstGeom prst="rect">
            <a:avLst/>
          </a:prstGeom>
        </p:spPr>
        <p:txBody>
          <a:bodyPr/>
          <a:lstStyle/>
          <a:p>
            <a:fld id="{E6D1D964-C643-8E4A-937D-BA67BE51757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69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r>
              <a:rPr lang="en-GB" sz="1400"/>
              <a:t>Vosu n'allez pas échapper à quelques rappels sur la légionellose</a:t>
            </a:r>
          </a:p>
          <a:p>
            <a:endParaRPr lang="en-GB" sz="1400"/>
          </a:p>
          <a:p>
            <a:endParaRPr lang="en-GB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6463"/>
            <a:ext cx="5434012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52922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70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27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46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483600" y="609600"/>
            <a:ext cx="23876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20800" y="609600"/>
            <a:ext cx="69596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32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20800" y="609600"/>
            <a:ext cx="9550400" cy="548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25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0800" y="609600"/>
            <a:ext cx="9550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320800" y="1981200"/>
            <a:ext cx="9550400" cy="41148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8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CEE8-839E-43A6-B242-7E5836B8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F3BDD3D-AE32-A0B4-B22F-B33D5E535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542" y="6498076"/>
            <a:ext cx="11098922" cy="204081"/>
          </a:xfrm>
        </p:spPr>
        <p:txBody>
          <a:bodyPr anchor="b">
            <a:noAutofit/>
          </a:bodyPr>
          <a:lstStyle>
            <a:lvl1pPr>
              <a:spcBef>
                <a:spcPts val="400"/>
              </a:spcBef>
              <a:defRPr sz="8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4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56366" y="2195742"/>
            <a:ext cx="9215967" cy="2450703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6368" y="4897624"/>
            <a:ext cx="9181601" cy="936104"/>
          </a:xfrm>
        </p:spPr>
        <p:txBody>
          <a:bodyPr/>
          <a:lstStyle>
            <a:lvl1pPr marL="0" indent="0" algn="r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60648"/>
            <a:ext cx="196572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6367" y="3428999"/>
            <a:ext cx="9215965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56367" y="4869160"/>
            <a:ext cx="9215965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3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7951" y="2798506"/>
            <a:ext cx="3744383" cy="576064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6" y="512845"/>
            <a:ext cx="212633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4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F"/>
                </a:solidFill>
              </a:rPr>
              <a:t>TITRE DE LA PRÉSENTATION</a:t>
            </a:r>
            <a:endParaRPr lang="fr-FR">
              <a:solidFill>
                <a:srgbClr val="4D4D4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70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F"/>
                </a:solidFill>
              </a:rPr>
              <a:t>TITRE DE LA PRÉSENTATION</a:t>
            </a:r>
            <a:endParaRPr lang="fr-FR">
              <a:solidFill>
                <a:srgbClr val="4D4D4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096000" y="2276476"/>
            <a:ext cx="5376333" cy="3960813"/>
          </a:xfrm>
        </p:spPr>
        <p:txBody>
          <a:bodyPr/>
          <a:lstStyle>
            <a:lvl1pPr>
              <a:defRPr b="0" u="sng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575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D4D4F"/>
                </a:solidFill>
              </a:rPr>
              <a:t>TITRE DE LA PRÉSENTATION</a:t>
            </a:r>
            <a:endParaRPr lang="fr-FR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9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4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31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68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602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467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467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495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296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579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5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8386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99674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34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1836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483600" y="609600"/>
            <a:ext cx="23876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20800" y="609600"/>
            <a:ext cx="69596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916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20800" y="609600"/>
            <a:ext cx="9550400" cy="548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735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0800" y="609600"/>
            <a:ext cx="9550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320800" y="1981200"/>
            <a:ext cx="9550400" cy="41148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72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467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467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77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6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80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69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405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906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609600"/>
            <a:ext cx="955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981200"/>
            <a:ext cx="955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Corps du texte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732610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6309320"/>
            <a:ext cx="89108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8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49276"/>
            <a:ext cx="11457819" cy="1223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667" y="568694"/>
            <a:ext cx="8736707" cy="1143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56367" y="2276475"/>
            <a:ext cx="9215967" cy="396083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1344" y="6448546"/>
            <a:ext cx="7306997" cy="11541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75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0" smtClean="0">
                <a:solidFill>
                  <a:srgbClr val="4D4D4F"/>
                </a:solidFill>
                <a:latin typeface="Arial"/>
              </a:rPr>
              <a:t>TITRE DE LA PRÉSENTATION</a:t>
            </a:r>
            <a:endParaRPr lang="fr-FR" b="0" dirty="0">
              <a:solidFill>
                <a:srgbClr val="4D4D4F"/>
              </a:solidFill>
              <a:latin typeface="Arial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705152" y="6392214"/>
            <a:ext cx="107526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1122837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19A54D9F-65F7-4BCB-82BD-1E3BBE6FBFA8}" type="slidenum">
              <a:rPr lang="fr-FR" sz="750" smtClean="0">
                <a:solidFill>
                  <a:srgbClr val="4D4D4F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sz="750" dirty="0">
              <a:solidFill>
                <a:srgbClr val="4D4D4F"/>
              </a:solidFill>
              <a:latin typeface="Arial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80" y="873256"/>
            <a:ext cx="1360869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3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609600"/>
            <a:ext cx="955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981200"/>
            <a:ext cx="955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Corps du texte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732610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708" y="6237312"/>
            <a:ext cx="1060451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6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maladies-et-traumatismes/infections-associees-aux-soins-et-resistance-aux-antibiotiques/infections-associees-aux-soi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nr-legionelles.univ-lyon1.fr/icap_website/view/233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legionnaires-disease/threats-and-outbreaks/accommodation-sit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dc.europa.eu/en/publications-data/european-legionnaires-disease-surveillance-network-eldsnet-operating-procedur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maladies-et-traumatismes/maladies-et-infections-respiratoires/legionello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cdc.europa.eu/en/legionnaires-disease" TargetMode="External"/><Relationship Id="rId4" Type="http://schemas.openxmlformats.org/officeDocument/2006/relationships/hyperlink" Target="https://cnr-legionelles.univ-lyon1.fr/icap_website/view/233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5641" y="2636912"/>
            <a:ext cx="7632055" cy="1433468"/>
          </a:xfrm>
        </p:spPr>
        <p:txBody>
          <a:bodyPr/>
          <a:lstStyle/>
          <a:p>
            <a:r>
              <a:rPr lang="fr-FR" sz="3600" u="none" cap="none" dirty="0" smtClean="0">
                <a:solidFill>
                  <a:srgbClr val="E30056"/>
                </a:solidFill>
              </a:rPr>
              <a:t>Légionellose </a:t>
            </a:r>
            <a:r>
              <a:rPr lang="fr-FR" sz="3600" u="none" cap="none" dirty="0">
                <a:solidFill>
                  <a:srgbClr val="E30056"/>
                </a:solidFill>
              </a:rPr>
              <a:t>en France</a:t>
            </a:r>
            <a:br>
              <a:rPr lang="fr-FR" sz="3600" u="none" cap="none" dirty="0">
                <a:solidFill>
                  <a:srgbClr val="E30056"/>
                </a:solidFill>
              </a:rPr>
            </a:br>
            <a:r>
              <a:rPr lang="fr-FR" sz="3600" u="none" cap="none" dirty="0">
                <a:solidFill>
                  <a:srgbClr val="E30056"/>
                </a:solidFill>
              </a:rPr>
              <a:t>Données épidémiologiques </a:t>
            </a:r>
            <a:r>
              <a:rPr lang="fr-FR" sz="3600" u="none" cap="none" dirty="0" smtClean="0">
                <a:solidFill>
                  <a:srgbClr val="E30056"/>
                </a:solidFill>
              </a:rPr>
              <a:t>2023</a:t>
            </a:r>
            <a:endParaRPr lang="fr-FR" sz="3600" u="none" cap="none" dirty="0">
              <a:solidFill>
                <a:srgbClr val="E30056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91344" y="6309320"/>
            <a:ext cx="6192688" cy="432048"/>
          </a:xfrm>
        </p:spPr>
        <p:txBody>
          <a:bodyPr/>
          <a:lstStyle/>
          <a:p>
            <a:pPr algn="l"/>
            <a:r>
              <a:rPr lang="fr-FR" cap="none" dirty="0" smtClean="0"/>
              <a:t>Mise à jour par Santé publique France  le 20/08/2024</a:t>
            </a:r>
          </a:p>
        </p:txBody>
      </p:sp>
    </p:spTree>
    <p:extLst>
      <p:ext uri="{BB962C8B-B14F-4D97-AF65-F5344CB8AC3E}">
        <p14:creationId xmlns:p14="http://schemas.microsoft.com/office/powerpoint/2010/main" val="31288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>
            <a:extLst>
              <a:ext uri="{FF2B5EF4-FFF2-40B4-BE49-F238E27FC236}">
                <a16:creationId xmlns:a16="http://schemas.microsoft.com/office/drawing/2014/main" id="{5A2AF540-B9CD-4920-9435-39620337E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854" y="-75041"/>
            <a:ext cx="11858596" cy="717550"/>
          </a:xfrm>
        </p:spPr>
        <p:txBody>
          <a:bodyPr lIns="91440" tIns="45720" rIns="91440" bIns="45720"/>
          <a:lstStyle/>
          <a:p>
            <a:r>
              <a:rPr lang="fr-FR" sz="3200" b="0" dirty="0" smtClean="0">
                <a:solidFill>
                  <a:srgbClr val="E30056"/>
                </a:solidFill>
                <a:cs typeface="Arial" charset="0"/>
              </a:rPr>
              <a:t>Organisation </a:t>
            </a:r>
            <a:r>
              <a:rPr lang="fr-FR" sz="3200" b="0" dirty="0">
                <a:solidFill>
                  <a:srgbClr val="E30056"/>
                </a:solidFill>
                <a:cs typeface="Arial" charset="0"/>
              </a:rPr>
              <a:t>de la surveillance en France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6226" y="950454"/>
            <a:ext cx="2423390" cy="6155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000000"/>
                </a:solidFill>
              </a:rPr>
              <a:t>Hôpital</a:t>
            </a:r>
            <a:r>
              <a:rPr lang="fr-FR" altLang="fr-FR" sz="2000" dirty="0" smtClean="0">
                <a:solidFill>
                  <a:srgbClr val="000000"/>
                </a:solidFill>
              </a:rPr>
              <a:t> </a:t>
            </a:r>
            <a:endParaRPr lang="fr-FR" altLang="fr-FR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smtClean="0">
                <a:solidFill>
                  <a:srgbClr val="000000"/>
                </a:solidFill>
              </a:rPr>
              <a:t>Cliniciens/Biologistes</a:t>
            </a:r>
            <a:endParaRPr lang="fr-FR" altLang="fr-FR" sz="1400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60842" y="1776359"/>
            <a:ext cx="1396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 smtClean="0">
                <a:solidFill>
                  <a:srgbClr val="000000"/>
                </a:solidFill>
              </a:rPr>
              <a:t>Validation et  interrogatoire sur les 14 jours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41284" y="5872741"/>
            <a:ext cx="588865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000000"/>
                </a:solidFill>
              </a:rPr>
              <a:t>DGS-CORRUSS : </a:t>
            </a:r>
            <a:r>
              <a:rPr lang="fr-FR" altLang="fr-FR" sz="1400" dirty="0" smtClean="0"/>
              <a:t>alertes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 smtClean="0"/>
              <a:t>Bureau EA4 : </a:t>
            </a:r>
            <a:r>
              <a:rPr lang="fr-FR" altLang="fr-FR" sz="1400" dirty="0" smtClean="0"/>
              <a:t>eau/études/règlementations</a:t>
            </a:r>
            <a:endParaRPr lang="fr-FR" altLang="fr-FR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90979" y="996712"/>
            <a:ext cx="216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/>
              <a:t>Fiche DO </a:t>
            </a:r>
            <a:endParaRPr lang="fr-FR" altLang="fr-FR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3854" y="1715400"/>
            <a:ext cx="29994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/>
              <a:t>Souches  prélèvements</a:t>
            </a:r>
            <a:endParaRPr lang="fr-FR" altLang="fr-FR" dirty="0"/>
          </a:p>
        </p:txBody>
      </p: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2690113" y="1402209"/>
            <a:ext cx="1836813" cy="7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1"/>
          <p:cNvCxnSpPr>
            <a:cxnSpLocks noChangeShapeType="1"/>
          </p:cNvCxnSpPr>
          <p:nvPr/>
        </p:nvCxnSpPr>
        <p:spPr bwMode="auto">
          <a:xfrm>
            <a:off x="1343472" y="1585083"/>
            <a:ext cx="0" cy="9888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>
            <a:off x="5863348" y="1710077"/>
            <a:ext cx="0" cy="19671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</p:cNvCxnSpPr>
          <p:nvPr/>
        </p:nvCxnSpPr>
        <p:spPr bwMode="auto">
          <a:xfrm rot="16200000" flipH="1">
            <a:off x="2865020" y="2633351"/>
            <a:ext cx="656575" cy="21705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554864"/>
            <a:ext cx="2917369" cy="845374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t="8359" r="10966" b="10781"/>
          <a:stretch/>
        </p:blipFill>
        <p:spPr>
          <a:xfrm>
            <a:off x="4577423" y="636233"/>
            <a:ext cx="1753976" cy="10801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ZoneTexte 25"/>
          <p:cNvSpPr txBox="1"/>
          <p:nvPr/>
        </p:nvSpPr>
        <p:spPr>
          <a:xfrm>
            <a:off x="691150" y="3400238"/>
            <a:ext cx="2917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Analyses et WGS</a:t>
            </a:r>
            <a:endParaRPr lang="fr-FR" sz="1200" i="1" dirty="0"/>
          </a:p>
        </p:txBody>
      </p:sp>
      <p:cxnSp>
        <p:nvCxnSpPr>
          <p:cNvPr id="29" name="AutoShape 10"/>
          <p:cNvCxnSpPr>
            <a:cxnSpLocks noChangeShapeType="1"/>
          </p:cNvCxnSpPr>
          <p:nvPr/>
        </p:nvCxnSpPr>
        <p:spPr bwMode="auto">
          <a:xfrm flipV="1">
            <a:off x="6381896" y="1344138"/>
            <a:ext cx="1802336" cy="15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8184232" y="661472"/>
            <a:ext cx="40077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Etablissements de santé </a:t>
            </a:r>
          </a:p>
          <a:p>
            <a:r>
              <a:rPr lang="fr-FR" sz="1800" dirty="0" smtClean="0"/>
              <a:t>Etablissements médico-sociaux</a:t>
            </a:r>
          </a:p>
          <a:p>
            <a:r>
              <a:rPr lang="fr-FR" sz="1800" dirty="0" smtClean="0"/>
              <a:t>Etablissements recevant du public </a:t>
            </a:r>
          </a:p>
          <a:p>
            <a:r>
              <a:rPr lang="fr-FR" sz="1800" dirty="0" smtClean="0"/>
              <a:t>Thermes </a:t>
            </a:r>
          </a:p>
          <a:p>
            <a:r>
              <a:rPr lang="fr-FR" sz="1800" dirty="0" smtClean="0"/>
              <a:t> Autres </a:t>
            </a:r>
            <a:endParaRPr lang="fr-FR" sz="1800" dirty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300602" y="882473"/>
            <a:ext cx="2160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 smtClean="0"/>
              <a:t>Investigation environnementale</a:t>
            </a:r>
            <a:endParaRPr lang="fr-FR" altLang="fr-FR" sz="1200" i="1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593" y="3677237"/>
            <a:ext cx="1477755" cy="831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181" y="2759334"/>
            <a:ext cx="595965" cy="38650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471649" y="3113216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i="1" dirty="0" smtClean="0">
                <a:solidFill>
                  <a:srgbClr val="000000"/>
                </a:solidFill>
              </a:rPr>
              <a:t>Cas groupés  </a:t>
            </a:r>
            <a:endParaRPr lang="fr-FR" altLang="fr-FR" sz="1200" i="1" dirty="0">
              <a:solidFill>
                <a:srgbClr val="000000"/>
              </a:solidFill>
            </a:endParaRPr>
          </a:p>
        </p:txBody>
      </p:sp>
      <p:cxnSp>
        <p:nvCxnSpPr>
          <p:cNvPr id="49" name="Connecteur droit avec flèche 48"/>
          <p:cNvCxnSpPr/>
          <p:nvPr/>
        </p:nvCxnSpPr>
        <p:spPr bwMode="auto">
          <a:xfrm>
            <a:off x="3036705" y="2876978"/>
            <a:ext cx="1665402" cy="0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962564" y="4559812"/>
            <a:ext cx="2160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 smtClean="0"/>
              <a:t>Analyses épidémiologiques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 smtClean="0"/>
              <a:t>Alertes </a:t>
            </a:r>
            <a:endParaRPr lang="fr-FR" altLang="fr-FR" sz="1200" i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8760295" y="2825040"/>
            <a:ext cx="1533525" cy="1479031"/>
            <a:chOff x="8760295" y="2825040"/>
            <a:chExt cx="1533525" cy="1479031"/>
          </a:xfrm>
        </p:grpSpPr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0295" y="2913421"/>
              <a:ext cx="1533525" cy="139065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8" name="Rectangle 57"/>
            <p:cNvSpPr/>
            <p:nvPr/>
          </p:nvSpPr>
          <p:spPr>
            <a:xfrm>
              <a:off x="8899321" y="2825040"/>
              <a:ext cx="12554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ELDSNet</a:t>
              </a:r>
            </a:p>
            <a:p>
              <a:endParaRPr lang="fr-FR" dirty="0"/>
            </a:p>
          </p:txBody>
        </p:sp>
      </p:grpSp>
      <p:cxnSp>
        <p:nvCxnSpPr>
          <p:cNvPr id="28" name="AutoShape 10"/>
          <p:cNvCxnSpPr>
            <a:cxnSpLocks noChangeShapeType="1"/>
          </p:cNvCxnSpPr>
          <p:nvPr/>
        </p:nvCxnSpPr>
        <p:spPr bwMode="auto">
          <a:xfrm>
            <a:off x="5893707" y="3998009"/>
            <a:ext cx="2836229" cy="66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367807" y="3367256"/>
            <a:ext cx="2160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 smtClean="0"/>
              <a:t>Notification cas séjours dans établissements de tourisme  </a:t>
            </a:r>
            <a:endParaRPr lang="fr-FR" altLang="fr-FR" sz="1200" i="1" dirty="0"/>
          </a:p>
        </p:txBody>
      </p:sp>
      <p:cxnSp>
        <p:nvCxnSpPr>
          <p:cNvPr id="16" name="Connecteur droit avec flèche 15"/>
          <p:cNvCxnSpPr/>
          <p:nvPr/>
        </p:nvCxnSpPr>
        <p:spPr bwMode="auto">
          <a:xfrm>
            <a:off x="10293820" y="3994938"/>
            <a:ext cx="618674" cy="430301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9" name="Connecteur droit avec flèche 38"/>
          <p:cNvCxnSpPr/>
          <p:nvPr/>
        </p:nvCxnSpPr>
        <p:spPr bwMode="auto">
          <a:xfrm flipV="1">
            <a:off x="10280848" y="3657114"/>
            <a:ext cx="618674" cy="245348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7"/>
          <a:srcRect r="67900"/>
          <a:stretch/>
        </p:blipFill>
        <p:spPr>
          <a:xfrm>
            <a:off x="10776520" y="4587178"/>
            <a:ext cx="884377" cy="98169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10653328" y="4425239"/>
            <a:ext cx="1322551" cy="10576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WHO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0912494" y="3146601"/>
            <a:ext cx="11399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Pays </a:t>
            </a:r>
            <a:r>
              <a:rPr lang="fr-FR" dirty="0" err="1" smtClean="0"/>
              <a:t>Eldsnet</a:t>
            </a:r>
            <a:endParaRPr lang="fr-FR" dirty="0"/>
          </a:p>
        </p:txBody>
      </p:sp>
      <p:cxnSp>
        <p:nvCxnSpPr>
          <p:cNvPr id="50" name="AutoShape 14"/>
          <p:cNvCxnSpPr>
            <a:cxnSpLocks noChangeShapeType="1"/>
          </p:cNvCxnSpPr>
          <p:nvPr/>
        </p:nvCxnSpPr>
        <p:spPr bwMode="auto">
          <a:xfrm>
            <a:off x="5088316" y="5164716"/>
            <a:ext cx="8464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9202" y="5884537"/>
            <a:ext cx="689904" cy="56565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94495" y="2527642"/>
            <a:ext cx="693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0" dirty="0" smtClean="0"/>
              <a:t>Région</a:t>
            </a:r>
            <a:endParaRPr lang="fr-FR" sz="1100" b="0" dirty="0"/>
          </a:p>
        </p:txBody>
      </p:sp>
      <p:cxnSp>
        <p:nvCxnSpPr>
          <p:cNvPr id="31" name="Connecteur droit 30"/>
          <p:cNvCxnSpPr/>
          <p:nvPr/>
        </p:nvCxnSpPr>
        <p:spPr bwMode="auto">
          <a:xfrm flipV="1">
            <a:off x="5304291" y="2884027"/>
            <a:ext cx="547202" cy="1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5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16632"/>
            <a:ext cx="8305800" cy="1331168"/>
          </a:xfrm>
        </p:spPr>
        <p:txBody>
          <a:bodyPr/>
          <a:lstStyle/>
          <a:p>
            <a:r>
              <a:rPr lang="fr-FR" sz="3200" b="0" dirty="0">
                <a:solidFill>
                  <a:srgbClr val="E30056"/>
                </a:solidFill>
              </a:rPr>
              <a:t>Notification et signalement obligatoires </a:t>
            </a:r>
            <a:br>
              <a:rPr lang="fr-FR" sz="3200" b="0" dirty="0">
                <a:solidFill>
                  <a:srgbClr val="E30056"/>
                </a:solidFill>
              </a:rPr>
            </a:br>
            <a:r>
              <a:rPr lang="fr-FR" sz="3200" b="0" dirty="0">
                <a:solidFill>
                  <a:srgbClr val="E30056"/>
                </a:solidFill>
              </a:rPr>
              <a:t>des cas de légionellose </a:t>
            </a:r>
            <a:r>
              <a:rPr lang="fr-FR" sz="2400" b="0" dirty="0">
                <a:solidFill>
                  <a:schemeClr val="bg1"/>
                </a:solidFill>
              </a:rPr>
              <a:t>(MDO)</a:t>
            </a:r>
            <a:br>
              <a:rPr lang="fr-FR" sz="2400" b="0" dirty="0">
                <a:solidFill>
                  <a:schemeClr val="bg1"/>
                </a:solidFill>
              </a:rPr>
            </a:br>
            <a:r>
              <a:rPr lang="fr-FR" sz="3200" b="0" dirty="0">
                <a:solidFill>
                  <a:srgbClr val="F963F9"/>
                </a:solidFill>
              </a:rPr>
              <a:t>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344" y="1268760"/>
            <a:ext cx="93610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b="0" dirty="0"/>
              <a:t>Légionellose, maladie à déclaration obligatoire (MDO) depuis 1987 </a:t>
            </a:r>
          </a:p>
          <a:p>
            <a:pPr marL="522288" lvl="1" indent="-342900">
              <a:lnSpc>
                <a:spcPct val="140000"/>
              </a:lnSpc>
              <a:buFont typeface="Arial" panose="020B0604020202020204" pitchFamily="34" charset="0"/>
              <a:buChar char="-"/>
            </a:pPr>
            <a:r>
              <a:rPr lang="fr-FR" b="0" dirty="0"/>
              <a:t>Source : médecins et laboratoires</a:t>
            </a:r>
          </a:p>
          <a:p>
            <a:pPr marL="522288" lvl="1" indent="-342900">
              <a:lnSpc>
                <a:spcPct val="140000"/>
              </a:lnSpc>
              <a:buFont typeface="Arial" panose="020B0604020202020204" pitchFamily="34" charset="0"/>
              <a:buChar char="-"/>
            </a:pPr>
            <a:r>
              <a:rPr lang="fr-FR" b="0" dirty="0"/>
              <a:t>Signalement sans délai à </a:t>
            </a:r>
            <a:r>
              <a:rPr lang="fr-FR" b="0" dirty="0" smtClean="0"/>
              <a:t>l’ARS </a:t>
            </a:r>
            <a:endParaRPr lang="fr-FR" b="0" dirty="0"/>
          </a:p>
          <a:p>
            <a:pPr marL="522288" lvl="1" indent="-342900">
              <a:buFont typeface="Arial" panose="020B0604020202020204" pitchFamily="34" charset="0"/>
              <a:buChar char="-"/>
            </a:pPr>
            <a:r>
              <a:rPr lang="fr-FR" b="0" dirty="0"/>
              <a:t>Interrogatoire du patient systématique par l’ARS </a:t>
            </a:r>
            <a:r>
              <a:rPr lang="fr-FR" b="0" dirty="0" smtClean="0"/>
              <a:t>sur les 14 jours précédant la date de début des signes pour </a:t>
            </a:r>
            <a:r>
              <a:rPr lang="fr-FR" b="0" dirty="0"/>
              <a:t>identification des expositions à risque et recherche d’autres cas </a:t>
            </a:r>
            <a:endParaRPr lang="fr-FR" b="0" dirty="0" smtClean="0"/>
          </a:p>
          <a:p>
            <a:pPr marL="522288" lvl="1" indent="-342900">
              <a:buFont typeface="Arial" panose="020B0604020202020204" pitchFamily="34" charset="0"/>
              <a:buChar char="-"/>
            </a:pPr>
            <a:endParaRPr lang="fr-FR" b="0" i="1" dirty="0"/>
          </a:p>
          <a:p>
            <a:pPr marL="522288" lvl="2" indent="-342900" defTabSz="444500">
              <a:buFont typeface="Arial" panose="020B0604020202020204" pitchFamily="34" charset="0"/>
              <a:buChar char="-"/>
              <a:tabLst>
                <a:tab pos="93663" algn="l"/>
              </a:tabLst>
            </a:pPr>
            <a:r>
              <a:rPr lang="fr-FR" b="0" dirty="0"/>
              <a:t>Centralisation à Santé publique France des notifications (MDO) </a:t>
            </a:r>
          </a:p>
          <a:p>
            <a:pPr marL="522288" lvl="2" indent="-342900" defTabSz="444500">
              <a:buFont typeface="Arial" panose="020B0604020202020204" pitchFamily="34" charset="0"/>
              <a:buChar char="-"/>
              <a:tabLst>
                <a:tab pos="93663" algn="l"/>
              </a:tabLst>
            </a:pPr>
            <a:endParaRPr lang="fr-FR" b="0" dirty="0">
              <a:solidFill>
                <a:schemeClr val="accent4"/>
              </a:solidFill>
            </a:endParaRPr>
          </a:p>
          <a:p>
            <a:pPr marL="522288" lvl="2" indent="-342900" defTabSz="444500">
              <a:buFont typeface="Arial" panose="020B0604020202020204" pitchFamily="34" charset="0"/>
              <a:buChar char="-"/>
              <a:tabLst>
                <a:tab pos="93663" algn="l"/>
              </a:tabLst>
            </a:pPr>
            <a:endParaRPr lang="fr-FR" b="0" dirty="0">
              <a:solidFill>
                <a:schemeClr val="accent4"/>
              </a:solidFill>
            </a:endParaRPr>
          </a:p>
          <a:p>
            <a:pPr marL="522288" lvl="2" indent="-342900" defTabSz="444500">
              <a:buFont typeface="Arial" panose="020B0604020202020204" pitchFamily="34" charset="0"/>
              <a:buChar char="-"/>
              <a:tabLst>
                <a:tab pos="93663" algn="l"/>
              </a:tabLst>
            </a:pPr>
            <a:r>
              <a:rPr lang="fr-FR" b="0" dirty="0">
                <a:solidFill>
                  <a:schemeClr val="accent4"/>
                </a:solidFill>
              </a:rPr>
              <a:t>CAT en fonction de la </a:t>
            </a:r>
            <a:r>
              <a:rPr lang="fr-FR" b="0" i="1" dirty="0">
                <a:solidFill>
                  <a:schemeClr val="accent4"/>
                </a:solidFill>
              </a:rPr>
              <a:t>situation : d</a:t>
            </a:r>
            <a:r>
              <a:rPr lang="fr-FR" b="0" dirty="0">
                <a:solidFill>
                  <a:schemeClr val="accent4"/>
                </a:solidFill>
              </a:rPr>
              <a:t>émarche spécifique d’investigation et  gestion liée déclinée dans le Guide d’investigation et d’aide à la gestion du risque lié aux </a:t>
            </a:r>
            <a:r>
              <a:rPr lang="fr-FR" b="0" dirty="0" err="1">
                <a:solidFill>
                  <a:schemeClr val="accent4"/>
                </a:solidFill>
              </a:rPr>
              <a:t>légionelles</a:t>
            </a:r>
            <a:r>
              <a:rPr lang="fr-FR" b="0" dirty="0">
                <a:solidFill>
                  <a:schemeClr val="accent4"/>
                </a:solidFill>
              </a:rPr>
              <a:t> (1998 CAT, 2005, 2015)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052736"/>
            <a:ext cx="2736304" cy="38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88640"/>
            <a:ext cx="8856984" cy="1079500"/>
          </a:xfrm>
        </p:spPr>
        <p:txBody>
          <a:bodyPr/>
          <a:lstStyle/>
          <a:p>
            <a: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3200" b="0" dirty="0">
                <a:solidFill>
                  <a:srgbClr val="E30056"/>
                </a:solidFill>
              </a:rPr>
              <a:t>Signalement obligatoire des infections liés à un séjour dans un établissement de santé</a:t>
            </a:r>
            <a:br>
              <a:rPr lang="fr-FR" sz="3200" b="0" dirty="0">
                <a:solidFill>
                  <a:srgbClr val="E30056"/>
                </a:solidFill>
              </a:rPr>
            </a:br>
            <a: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  <a:t>			</a:t>
            </a:r>
          </a:p>
        </p:txBody>
      </p:sp>
      <p:sp>
        <p:nvSpPr>
          <p:cNvPr id="1709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368" y="1484314"/>
            <a:ext cx="11305256" cy="50410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000" b="0" dirty="0"/>
              <a:t>Signalement obligatoire depuis août 2001</a:t>
            </a:r>
          </a:p>
          <a:p>
            <a:pPr>
              <a:lnSpc>
                <a:spcPct val="100000"/>
              </a:lnSpc>
            </a:pPr>
            <a:endParaRPr lang="fr-FR" sz="2000" b="0" dirty="0"/>
          </a:p>
          <a:p>
            <a:pPr>
              <a:lnSpc>
                <a:spcPct val="100000"/>
              </a:lnSpc>
            </a:pPr>
            <a:r>
              <a:rPr lang="fr-FR" sz="2000" b="0" dirty="0"/>
              <a:t>Infections à signaler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infections liées à l’environnement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cas rare et particulier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décès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</a:t>
            </a:r>
            <a:r>
              <a:rPr lang="fr-FR" sz="2000" b="0" dirty="0">
                <a:solidFill>
                  <a:srgbClr val="E30056"/>
                </a:solidFill>
              </a:rPr>
              <a:t>MDO </a:t>
            </a:r>
          </a:p>
          <a:p>
            <a:pPr lvl="1">
              <a:lnSpc>
                <a:spcPct val="100000"/>
              </a:lnSpc>
            </a:pPr>
            <a:endParaRPr lang="fr-FR" sz="2000" b="0" dirty="0"/>
          </a:p>
          <a:p>
            <a:pPr>
              <a:lnSpc>
                <a:spcPct val="100000"/>
              </a:lnSpc>
            </a:pPr>
            <a:r>
              <a:rPr lang="fr-FR" sz="2000" b="0" dirty="0"/>
              <a:t>Signalement effectué via l’application </a:t>
            </a:r>
            <a:r>
              <a:rPr lang="fr-FR" sz="2000" b="0" dirty="0" smtClean="0"/>
              <a:t>E-SIN</a:t>
            </a:r>
          </a:p>
          <a:p>
            <a:pPr>
              <a:lnSpc>
                <a:spcPct val="100000"/>
              </a:lnSpc>
            </a:pPr>
            <a:endParaRPr lang="fr-FR" sz="2000" b="0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fr-FR" sz="2000" b="0" dirty="0" smtClean="0">
                <a:solidFill>
                  <a:schemeClr val="bg1"/>
                </a:solidFill>
                <a:hlinkClick r:id="rId3"/>
              </a:rPr>
              <a:t>www.santepubliquefrance.fr/maladies-et-traumatismes/infections-associees-aux-soins-et-resistance-aux-antibiotiques/infections-associees-aux-soins</a:t>
            </a:r>
            <a:endParaRPr lang="fr-FR" sz="2000" b="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fr-FR" sz="2000" b="0" dirty="0" smtClean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</a:pPr>
            <a:endParaRPr lang="fr-FR" sz="2000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40704" y="260351"/>
            <a:ext cx="11233248" cy="1152525"/>
          </a:xfrm>
        </p:spPr>
        <p:txBody>
          <a:bodyPr/>
          <a:lstStyle/>
          <a:p>
            <a:r>
              <a:rPr lang="fr-FR" sz="3200" b="0" dirty="0">
                <a:solidFill>
                  <a:srgbClr val="E30056"/>
                </a:solidFill>
              </a:rPr>
              <a:t>Notification du Centre </a:t>
            </a:r>
            <a:r>
              <a:rPr lang="fr-FR" sz="3200" b="0" dirty="0" smtClean="0">
                <a:solidFill>
                  <a:srgbClr val="E30056"/>
                </a:solidFill>
              </a:rPr>
              <a:t>national de </a:t>
            </a:r>
            <a:r>
              <a:rPr lang="fr-FR" sz="3200" b="0" dirty="0">
                <a:solidFill>
                  <a:srgbClr val="E30056"/>
                </a:solidFill>
              </a:rPr>
              <a:t>référence </a:t>
            </a:r>
            <a:r>
              <a:rPr lang="fr-FR" sz="3200" b="0" dirty="0" smtClean="0">
                <a:solidFill>
                  <a:srgbClr val="E30056"/>
                </a:solidFill>
              </a:rPr>
              <a:t>des </a:t>
            </a:r>
            <a:r>
              <a:rPr lang="fr-FR" sz="3200" b="0" dirty="0" err="1" smtClean="0">
                <a:solidFill>
                  <a:srgbClr val="E30056"/>
                </a:solidFill>
              </a:rPr>
              <a:t>légionelles</a:t>
            </a:r>
            <a:r>
              <a:rPr lang="fr-FR" sz="3200" b="0" dirty="0" smtClean="0">
                <a:solidFill>
                  <a:srgbClr val="E30056"/>
                </a:solidFill>
              </a:rPr>
              <a:t> CNR-L*  </a:t>
            </a:r>
            <a:r>
              <a:rPr lang="fr-FR" sz="3200" b="0" dirty="0">
                <a:solidFill>
                  <a:srgbClr val="E30056"/>
                </a:solidFill>
              </a:rPr>
              <a:t>et son rôle </a:t>
            </a:r>
            <a:br>
              <a:rPr lang="fr-FR" sz="3200" b="0" dirty="0">
                <a:solidFill>
                  <a:srgbClr val="E30056"/>
                </a:solidFill>
              </a:rPr>
            </a:br>
            <a:r>
              <a:rPr lang="fr-FR" sz="3200" b="0" dirty="0">
                <a:solidFill>
                  <a:schemeClr val="bg1"/>
                </a:solidFill>
              </a:rPr>
              <a:t> </a:t>
            </a:r>
            <a:r>
              <a:rPr lang="fr-FR" sz="3200" b="0" dirty="0">
                <a:solidFill>
                  <a:srgbClr val="F963F9"/>
                </a:solidFill>
              </a:rPr>
              <a:t>			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196752"/>
            <a:ext cx="12192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354013" lvl="1" indent="-260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kern="0" dirty="0" smtClean="0"/>
              <a:t> </a:t>
            </a:r>
            <a:r>
              <a:rPr lang="fr-FR" sz="2400" b="0" kern="0" dirty="0" smtClean="0"/>
              <a:t>Interaction avec la DO pour les cas avec souches isolées</a:t>
            </a:r>
          </a:p>
          <a:p>
            <a:pPr marL="714375" lvl="2" indent="-352425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fr-FR" sz="2000" b="0" kern="0" dirty="0" smtClean="0"/>
              <a:t>Envoi systématique au CNR des souches isolées dans les laboratoires</a:t>
            </a:r>
          </a:p>
          <a:p>
            <a:pPr marL="714375" lvl="2" indent="-352425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fr-FR" sz="2000" b="0" kern="0" dirty="0" smtClean="0"/>
              <a:t>Envoi systématique ou à la demande de l’ARS si prélèvement respiratoire bas pour mise en culture et isolement de souche</a:t>
            </a:r>
          </a:p>
          <a:p>
            <a:pPr marL="714375" lvl="1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kern="0" dirty="0" smtClean="0"/>
              <a:t> Souches cliniques </a:t>
            </a:r>
          </a:p>
          <a:p>
            <a:pPr marL="714375" lvl="2" indent="-352425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fr-FR" sz="2000" b="0" kern="0" dirty="0" smtClean="0"/>
              <a:t>Typage moléculaire des souches </a:t>
            </a:r>
            <a:r>
              <a:rPr lang="fr-FR" sz="2000" b="0" i="1" kern="0" dirty="0" smtClean="0"/>
              <a:t>selon techniques du CNR (</a:t>
            </a:r>
            <a:r>
              <a:rPr lang="fr-FR" sz="2000" b="0" kern="0" dirty="0" smtClean="0"/>
              <a:t>SBT, WGS) </a:t>
            </a:r>
          </a:p>
          <a:p>
            <a:pPr marL="714375" lvl="2" indent="-352425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fr-FR" sz="2000" b="0" kern="0" dirty="0" smtClean="0"/>
              <a:t>Comparaison systématique des souches cliniques entre elles</a:t>
            </a:r>
          </a:p>
          <a:p>
            <a:pPr marL="714375" lvl="2" indent="-352425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fr-FR" sz="2000" b="0" kern="0" dirty="0" smtClean="0"/>
              <a:t>Comparaison avec les souches environnementales si cas groupés ou   cas isolé avec exposition spécifique</a:t>
            </a:r>
          </a:p>
          <a:p>
            <a:pPr marL="447675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kern="0" dirty="0" smtClean="0"/>
              <a:t>Appui aux laboratoires biologiques : </a:t>
            </a:r>
            <a:r>
              <a:rPr lang="fr-FR" sz="2400" b="0" kern="0" dirty="0" err="1" smtClean="0"/>
              <a:t>antigènurie</a:t>
            </a:r>
            <a:r>
              <a:rPr lang="fr-FR" sz="2400" b="0" kern="0" dirty="0" smtClean="0"/>
              <a:t>, PCR et confirmation des sérologies</a:t>
            </a:r>
          </a:p>
          <a:p>
            <a:pPr marL="447675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400" b="0" kern="0" dirty="0" smtClean="0"/>
          </a:p>
          <a:p>
            <a:pPr marL="93662" lvl="1" indent="0">
              <a:lnSpc>
                <a:spcPct val="150000"/>
              </a:lnSpc>
              <a:buNone/>
            </a:pPr>
            <a:r>
              <a:rPr lang="fr-FR" sz="1600" b="0" kern="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fr-FR" sz="1600" b="0" kern="0" dirty="0" smtClean="0">
                <a:solidFill>
                  <a:schemeClr val="bg1"/>
                </a:solidFill>
                <a:hlinkClick r:id="rId3"/>
              </a:rPr>
              <a:t>cnr-legionelles.univ-lyon1.fr/icap_website/view/2331</a:t>
            </a:r>
            <a:endParaRPr lang="fr-FR" sz="1600" b="0" kern="0" dirty="0" smtClean="0">
              <a:solidFill>
                <a:schemeClr val="bg1"/>
              </a:solidFill>
            </a:endParaRPr>
          </a:p>
          <a:p>
            <a:pPr marL="447675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344" y="914401"/>
            <a:ext cx="11881320" cy="5610225"/>
          </a:xfrm>
        </p:spPr>
        <p:txBody>
          <a:bodyPr/>
          <a:lstStyle/>
          <a:p>
            <a:pPr marL="122238" indent="-342900">
              <a:lnSpc>
                <a:spcPct val="100000"/>
              </a:lnSpc>
            </a:pPr>
            <a:r>
              <a:rPr lang="fr-FR" sz="2000" b="0" dirty="0"/>
              <a:t>Pays de l’UE, Islande et Norvège, réseau coordonné par l’ECDC  basé à </a:t>
            </a:r>
            <a:r>
              <a:rPr lang="fr-FR" sz="2000" b="0" dirty="0" smtClean="0"/>
              <a:t>Stockholm </a:t>
            </a:r>
            <a:r>
              <a:rPr lang="fr-FR" sz="1400" b="0" dirty="0" smtClean="0"/>
              <a:t>(UK exclu depuis 2020)</a:t>
            </a:r>
            <a:endParaRPr lang="fr-FR" sz="1400" b="0" dirty="0"/>
          </a:p>
          <a:p>
            <a:pPr marL="179388" lvl="1" indent="0">
              <a:lnSpc>
                <a:spcPct val="130000"/>
              </a:lnSpc>
            </a:pPr>
            <a:r>
              <a:rPr lang="fr-FR" sz="2200" b="0" dirty="0">
                <a:solidFill>
                  <a:schemeClr val="accent1"/>
                </a:solidFill>
              </a:rPr>
              <a:t> Objectifs : </a:t>
            </a:r>
            <a:endParaRPr lang="fr-FR" sz="2000" b="0" dirty="0">
              <a:solidFill>
                <a:schemeClr val="accent1"/>
              </a:solidFill>
            </a:endParaRPr>
          </a:p>
          <a:p>
            <a:pPr marL="935038" lvl="3" indent="-174625">
              <a:lnSpc>
                <a:spcPct val="100000"/>
              </a:lnSpc>
              <a:buNone/>
            </a:pPr>
            <a:r>
              <a:rPr lang="fr-FR" sz="2000" b="0" dirty="0"/>
              <a:t>- Maîtriser les cas de légionellose associés au voyage</a:t>
            </a:r>
          </a:p>
          <a:p>
            <a:pPr marL="935038" lvl="3" indent="-174625">
              <a:lnSpc>
                <a:spcPct val="100000"/>
              </a:lnSpc>
              <a:buFontTx/>
              <a:buChar char="-"/>
            </a:pPr>
            <a:r>
              <a:rPr lang="fr-FR" sz="2000" b="0" dirty="0"/>
              <a:t>Identifier </a:t>
            </a:r>
            <a:r>
              <a:rPr lang="fr-FR" sz="2000" b="0" dirty="0" smtClean="0"/>
              <a:t>les </a:t>
            </a:r>
            <a:r>
              <a:rPr lang="fr-FR" sz="2000" b="0" dirty="0"/>
              <a:t>cas groupés </a:t>
            </a:r>
          </a:p>
          <a:p>
            <a:pPr marL="935038" lvl="3" indent="-174625">
              <a:lnSpc>
                <a:spcPct val="100000"/>
              </a:lnSpc>
              <a:buFontTx/>
              <a:buChar char="-"/>
            </a:pPr>
            <a:endParaRPr lang="fr-FR" sz="800" b="0" dirty="0"/>
          </a:p>
          <a:p>
            <a:pPr marL="428625" lvl="1" indent="-342900">
              <a:lnSpc>
                <a:spcPct val="100000"/>
              </a:lnSpc>
              <a:buFontTx/>
              <a:buChar char="-"/>
            </a:pPr>
            <a:r>
              <a:rPr lang="fr-FR" sz="2200" b="0" dirty="0" smtClean="0">
                <a:solidFill>
                  <a:schemeClr val="accent1"/>
                </a:solidFill>
              </a:rPr>
              <a:t>Définition </a:t>
            </a:r>
            <a:r>
              <a:rPr lang="fr-FR" sz="2200" b="0" dirty="0">
                <a:solidFill>
                  <a:schemeClr val="accent1"/>
                </a:solidFill>
              </a:rPr>
              <a:t>de cas</a:t>
            </a:r>
            <a:r>
              <a:rPr lang="fr-FR" sz="2200" b="0" dirty="0"/>
              <a:t> : </a:t>
            </a:r>
            <a:r>
              <a:rPr lang="fr-FR" sz="2200" b="0" u="sng" dirty="0"/>
              <a:t>tout cas</a:t>
            </a:r>
            <a:r>
              <a:rPr lang="fr-FR" sz="2200" b="0" dirty="0"/>
              <a:t> de légionellose ayant voyagé pendant les 10 jours précédant la date de début de la </a:t>
            </a:r>
            <a:r>
              <a:rPr lang="fr-FR" sz="2200" b="0" dirty="0" smtClean="0"/>
              <a:t>maladie</a:t>
            </a:r>
          </a:p>
          <a:p>
            <a:pPr marL="85725" lvl="1" indent="0">
              <a:lnSpc>
                <a:spcPct val="100000"/>
              </a:lnSpc>
              <a:buNone/>
            </a:pPr>
            <a:endParaRPr lang="fr-FR" sz="2200" b="0" dirty="0"/>
          </a:p>
          <a:p>
            <a:pPr marL="342900" indent="-342900">
              <a:lnSpc>
                <a:spcPct val="108000"/>
              </a:lnSpc>
            </a:pPr>
            <a:r>
              <a:rPr lang="fr-FR" sz="2200" b="0" dirty="0" smtClean="0">
                <a:solidFill>
                  <a:schemeClr val="accent1"/>
                </a:solidFill>
              </a:rPr>
              <a:t>Base de données</a:t>
            </a:r>
            <a:r>
              <a:rPr lang="fr-FR" sz="2200" b="0" dirty="0" smtClean="0"/>
              <a:t> des cas liés aux voyages avec lieux de séjours (hôtel, camping, gîte, tout établissement de tourisme avec adresse et possible lien internet avec dates précises de séjour…)</a:t>
            </a:r>
            <a:r>
              <a:rPr lang="fr-FR" sz="2200" dirty="0" smtClean="0">
                <a:solidFill>
                  <a:srgbClr val="F963F9"/>
                </a:solidFill>
              </a:rPr>
              <a:t> </a:t>
            </a:r>
          </a:p>
          <a:p>
            <a:pPr marL="342900" indent="-342900">
              <a:lnSpc>
                <a:spcPct val="108000"/>
              </a:lnSpc>
            </a:pPr>
            <a:endParaRPr lang="fr-FR" sz="2000" b="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08000"/>
              </a:lnSpc>
            </a:pPr>
            <a:r>
              <a:rPr lang="fr-FR" sz="2000" b="0" dirty="0" smtClean="0">
                <a:solidFill>
                  <a:schemeClr val="accent1"/>
                </a:solidFill>
              </a:rPr>
              <a:t>Cas </a:t>
            </a:r>
            <a:r>
              <a:rPr lang="fr-FR" sz="2000" b="0" dirty="0">
                <a:solidFill>
                  <a:schemeClr val="accent1"/>
                </a:solidFill>
              </a:rPr>
              <a:t>groupés </a:t>
            </a:r>
            <a:r>
              <a:rPr lang="fr-FR" sz="2000" b="0" dirty="0" err="1">
                <a:solidFill>
                  <a:schemeClr val="accent1"/>
                </a:solidFill>
              </a:rPr>
              <a:t>Eldsnet</a:t>
            </a:r>
            <a:r>
              <a:rPr lang="fr-FR" sz="2000" b="0" dirty="0">
                <a:solidFill>
                  <a:schemeClr val="accent1"/>
                </a:solidFill>
              </a:rPr>
              <a:t> (Cluster)</a:t>
            </a:r>
            <a:r>
              <a:rPr lang="fr-FR" sz="2000" b="0" dirty="0"/>
              <a:t>:</a:t>
            </a:r>
            <a:r>
              <a:rPr lang="fr-FR" sz="2000" b="0" dirty="0">
                <a:solidFill>
                  <a:schemeClr val="accent1"/>
                </a:solidFill>
              </a:rPr>
              <a:t> </a:t>
            </a:r>
            <a:r>
              <a:rPr lang="fr-FR" sz="1800" b="0" dirty="0"/>
              <a:t>au moins 2 cas ayant séjourné dans un même établissement de tourisme dans une période de 2 ans 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fr-FR" sz="1400" b="0" dirty="0"/>
          </a:p>
          <a:p>
            <a:pPr marL="179388" lvl="1" indent="0">
              <a:lnSpc>
                <a:spcPct val="100000"/>
              </a:lnSpc>
              <a:buNone/>
            </a:pPr>
            <a:endParaRPr lang="fr-FR" sz="2200" dirty="0" smtClean="0">
              <a:solidFill>
                <a:srgbClr val="F963F9"/>
              </a:solidFill>
            </a:endParaRPr>
          </a:p>
          <a:p>
            <a:pPr marL="179388" lvl="1" indent="0">
              <a:lnSpc>
                <a:spcPct val="100000"/>
              </a:lnSpc>
              <a:buNone/>
            </a:pPr>
            <a:endParaRPr lang="fr-FR" sz="2200" dirty="0">
              <a:solidFill>
                <a:srgbClr val="F963F9"/>
              </a:solidFill>
            </a:endParaRPr>
          </a:p>
          <a:p>
            <a:pPr marL="179388" lvl="1" indent="0">
              <a:lnSpc>
                <a:spcPct val="100000"/>
              </a:lnSpc>
              <a:buNone/>
            </a:pPr>
            <a:endParaRPr lang="fr-FR" sz="2200" dirty="0">
              <a:solidFill>
                <a:srgbClr val="F963F9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03512" y="0"/>
            <a:ext cx="8713788" cy="6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fr-FR" sz="3200" b="0" dirty="0">
                <a:solidFill>
                  <a:srgbClr val="E30056"/>
                </a:solidFill>
              </a:rPr>
              <a:t>Notifications du réseau </a:t>
            </a:r>
            <a:r>
              <a:rPr lang="fr-FR" sz="3200" b="0" dirty="0" err="1">
                <a:solidFill>
                  <a:srgbClr val="E30056"/>
                </a:solidFill>
              </a:rPr>
              <a:t>ELDSNet</a:t>
            </a:r>
            <a:endParaRPr lang="fr-FR" sz="3200" b="0" dirty="0">
              <a:solidFill>
                <a:srgbClr val="E30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487" y="836712"/>
            <a:ext cx="12000656" cy="5399087"/>
          </a:xfrm>
        </p:spPr>
        <p:txBody>
          <a:bodyPr/>
          <a:lstStyle/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Tout cas de légionellose diagnostiqué en Fr</a:t>
            </a:r>
            <a:r>
              <a:rPr lang="fr-FR" sz="2000" b="0" dirty="0">
                <a:solidFill>
                  <a:srgbClr val="000099"/>
                </a:solidFill>
              </a:rPr>
              <a:t>ance </a:t>
            </a:r>
            <a:r>
              <a:rPr lang="fr-FR" sz="2000" b="0" dirty="0" smtClean="0"/>
              <a:t>ayant séjourné dans un établissement de tourisme pendant </a:t>
            </a:r>
            <a:r>
              <a:rPr lang="fr-FR" sz="2000" b="0" dirty="0"/>
              <a:t>les 10 jours précédant la date de début de la maladie</a:t>
            </a:r>
          </a:p>
          <a:p>
            <a:pPr marL="447675" lvl="3" indent="-266700" defTabSz="230188">
              <a:lnSpc>
                <a:spcPct val="100000"/>
              </a:lnSpc>
              <a:buNone/>
            </a:pPr>
            <a:r>
              <a:rPr lang="fr-FR" sz="1000" b="0" dirty="0"/>
              <a:t> </a:t>
            </a:r>
            <a:r>
              <a:rPr lang="fr-FR" sz="2000" b="0" u="sng" dirty="0"/>
              <a:t>Incluant notamment </a:t>
            </a:r>
            <a:r>
              <a:rPr lang="fr-FR" sz="2000" b="0" dirty="0"/>
              <a:t>: </a:t>
            </a:r>
          </a:p>
          <a:p>
            <a:pPr marL="447675" lvl="3" indent="-266700" defTabSz="230188">
              <a:lnSpc>
                <a:spcPct val="100000"/>
              </a:lnSpc>
              <a:buNone/>
            </a:pPr>
            <a:r>
              <a:rPr lang="fr-FR" sz="2000" b="0" dirty="0"/>
              <a:t>	- </a:t>
            </a:r>
            <a:r>
              <a:rPr lang="fr-FR" sz="2000" b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Les cas </a:t>
            </a:r>
            <a:r>
              <a:rPr lang="fr-FR" sz="2000" b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français ayant séjourné dans un établissement en </a:t>
            </a:r>
            <a:r>
              <a:rPr lang="fr-FR" sz="2000" b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France</a:t>
            </a:r>
          </a:p>
          <a:p>
            <a:pPr marL="447675" lvl="3" indent="-266700" defTabSz="230188">
              <a:lnSpc>
                <a:spcPct val="100000"/>
              </a:lnSpc>
              <a:buNone/>
            </a:pPr>
            <a:r>
              <a:rPr lang="fr-FR" sz="2000" b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	- Les cas </a:t>
            </a:r>
            <a:r>
              <a:rPr lang="fr-FR" sz="2000" b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ayant </a:t>
            </a:r>
            <a:r>
              <a:rPr lang="fr-FR" sz="2000" b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séjourné dans un </a:t>
            </a:r>
            <a:r>
              <a:rPr lang="fr-FR" sz="2000" b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établissement dans un pays (EU et monde) </a:t>
            </a:r>
            <a:endParaRPr lang="fr-FR" sz="2000" b="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Information du correspondant national du pays de l’établissement notifié </a:t>
            </a:r>
            <a:endParaRPr lang="fr-FR" sz="2000" b="0" u="sng" dirty="0"/>
          </a:p>
          <a:p>
            <a:pPr marL="447675" lvl="1" indent="-266700" defTabSz="230188">
              <a:lnSpc>
                <a:spcPct val="100000"/>
              </a:lnSpc>
              <a:buNone/>
            </a:pPr>
            <a:r>
              <a:rPr lang="fr-FR" sz="1400" b="0" i="1" dirty="0"/>
              <a:t>		Si le pays n’appartient pas à </a:t>
            </a:r>
            <a:r>
              <a:rPr lang="fr-FR" sz="1400" b="0" i="1" dirty="0" err="1"/>
              <a:t>Eldsnet</a:t>
            </a:r>
            <a:r>
              <a:rPr lang="fr-FR" sz="1400" b="0" i="1" dirty="0"/>
              <a:t>/EU, informations des autorités nationales du pays via l’OMS</a:t>
            </a:r>
          </a:p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b="0" u="sng" dirty="0"/>
          </a:p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u="sng" dirty="0"/>
              <a:t>Cas isolés</a:t>
            </a:r>
            <a:r>
              <a:rPr lang="fr-FR" sz="2000" b="0" dirty="0"/>
              <a:t>: application des réglementations et procédures en vigueur dans le pays</a:t>
            </a:r>
          </a:p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u="sng" dirty="0"/>
              <a:t>« Cluster </a:t>
            </a:r>
            <a:r>
              <a:rPr lang="fr-FR" sz="2000" b="0" u="sng" dirty="0" err="1"/>
              <a:t>Eldsnet</a:t>
            </a:r>
            <a:r>
              <a:rPr lang="fr-FR" sz="2000" b="0" dirty="0"/>
              <a:t> »: investigation environnementale obligatoire avec résultats dans les 6 semaines de la notification pour les « pays </a:t>
            </a:r>
            <a:r>
              <a:rPr lang="fr-FR" sz="2000" b="0" dirty="0" err="1"/>
              <a:t>Eldsnet</a:t>
            </a:r>
            <a:r>
              <a:rPr lang="fr-FR" sz="2000" b="0" dirty="0"/>
              <a:t> </a:t>
            </a:r>
            <a:r>
              <a:rPr lang="fr-FR" sz="2000" b="0" dirty="0" smtClean="0"/>
              <a:t>». Si mesures jugées non satisfaisantes publication du nom de l’établissement sur le site public ELDSNET : </a:t>
            </a:r>
          </a:p>
          <a:p>
            <a:pPr marL="180975" lvl="1" indent="0" defTabSz="230188">
              <a:lnSpc>
                <a:spcPct val="100000"/>
              </a:lnSpc>
              <a:buNone/>
            </a:pPr>
            <a:r>
              <a:rPr lang="fr-FR" sz="2000" b="0" dirty="0" smtClean="0"/>
              <a:t>	</a:t>
            </a:r>
            <a:r>
              <a:rPr lang="fr-FR" sz="2000" b="0" dirty="0" smtClean="0">
                <a:solidFill>
                  <a:srgbClr val="CC3300"/>
                </a:solidFill>
              </a:rPr>
              <a:t> </a:t>
            </a:r>
            <a:r>
              <a:rPr lang="fr-FR" sz="1600" b="0" dirty="0">
                <a:solidFill>
                  <a:srgbClr val="CC3300"/>
                </a:solidFill>
                <a:hlinkClick r:id="rId3"/>
              </a:rPr>
              <a:t>https://</a:t>
            </a:r>
            <a:r>
              <a:rPr lang="fr-FR" sz="1600" b="0" dirty="0" smtClean="0">
                <a:solidFill>
                  <a:srgbClr val="CC3300"/>
                </a:solidFill>
                <a:hlinkClick r:id="rId3"/>
              </a:rPr>
              <a:t>www.ecdc.europa.eu/en/legionnaires-disease/threats-and-outbreaks/accommodation-site</a:t>
            </a:r>
            <a:endParaRPr lang="fr-FR" sz="1600" b="0" dirty="0" smtClean="0">
              <a:solidFill>
                <a:srgbClr val="CC3300"/>
              </a:solidFill>
            </a:endParaRPr>
          </a:p>
          <a:p>
            <a:pPr marL="180975" lvl="1" indent="0" defTabSz="230188">
              <a:lnSpc>
                <a:spcPct val="100000"/>
              </a:lnSpc>
              <a:buNone/>
            </a:pPr>
            <a:r>
              <a:rPr lang="fr-FR" sz="2000" b="0" dirty="0" smtClean="0"/>
              <a:t>Procédures </a:t>
            </a:r>
            <a:r>
              <a:rPr lang="fr-FR" sz="2000" b="0" dirty="0" err="1" smtClean="0"/>
              <a:t>Eldsnet</a:t>
            </a:r>
            <a:r>
              <a:rPr lang="fr-FR" sz="2000" b="0" dirty="0"/>
              <a:t>  </a:t>
            </a:r>
            <a:r>
              <a:rPr lang="fr-FR" sz="1600" b="0" dirty="0">
                <a:solidFill>
                  <a:srgbClr val="CC3300"/>
                </a:solidFill>
                <a:hlinkClick r:id="rId4"/>
              </a:rPr>
              <a:t>https://</a:t>
            </a:r>
            <a:r>
              <a:rPr lang="fr-FR" sz="1600" b="0" dirty="0" smtClean="0">
                <a:solidFill>
                  <a:srgbClr val="CC3300"/>
                </a:solidFill>
                <a:hlinkClick r:id="rId4"/>
              </a:rPr>
              <a:t>www.ecdc.europa.eu/en/publications-data/european-legionnaires-disease-surveillance-network-eldsnet-operating-procedures</a:t>
            </a:r>
            <a:endParaRPr lang="fr-FR" sz="1600" b="0" dirty="0" smtClean="0">
              <a:solidFill>
                <a:srgbClr val="CC3300"/>
              </a:solidFill>
            </a:endParaRPr>
          </a:p>
          <a:p>
            <a:pPr marL="180975" lvl="1" indent="0" defTabSz="230188">
              <a:lnSpc>
                <a:spcPct val="100000"/>
              </a:lnSpc>
              <a:buNone/>
            </a:pPr>
            <a:endParaRPr lang="fr-FR" sz="2000" b="0" dirty="0" smtClean="0"/>
          </a:p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625475" lvl="1" indent="-195263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74825" y="188914"/>
            <a:ext cx="8713788" cy="6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fr-FR" sz="3200" b="0" dirty="0">
                <a:solidFill>
                  <a:srgbClr val="E30056"/>
                </a:solidFill>
              </a:rPr>
              <a:t>Notifications du réseau ELDSNet</a:t>
            </a:r>
          </a:p>
        </p:txBody>
      </p:sp>
    </p:spTree>
    <p:extLst>
      <p:ext uri="{BB962C8B-B14F-4D97-AF65-F5344CB8AC3E}">
        <p14:creationId xmlns:p14="http://schemas.microsoft.com/office/powerpoint/2010/main" val="27455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352" y="1844676"/>
            <a:ext cx="10009112" cy="4320628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Généralités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Système de surveillance en 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rgbClr val="E30056"/>
                </a:solidFill>
              </a:rPr>
              <a:t>Bilan des cas survenus en France en </a:t>
            </a:r>
            <a:r>
              <a:rPr lang="fr-FR" sz="3200" b="0" dirty="0" smtClean="0">
                <a:solidFill>
                  <a:srgbClr val="E30056"/>
                </a:solidFill>
              </a:rPr>
              <a:t>2023</a:t>
            </a:r>
            <a:r>
              <a:rPr lang="fr-FR" sz="3200" b="0" dirty="0">
                <a:solidFill>
                  <a:srgbClr val="E30056"/>
                </a:solidFill>
              </a:rPr>
              <a:t/>
            </a:r>
            <a:br>
              <a:rPr lang="fr-FR" sz="3200" b="0" dirty="0">
                <a:solidFill>
                  <a:srgbClr val="E30056"/>
                </a:solidFill>
              </a:rPr>
            </a:br>
            <a:r>
              <a:rPr lang="fr-FR" sz="3200" b="0" dirty="0">
                <a:solidFill>
                  <a:srgbClr val="E30056"/>
                </a:solidFill>
              </a:rPr>
              <a:t/>
            </a:r>
            <a:br>
              <a:rPr lang="fr-FR" sz="3200" b="0" dirty="0">
                <a:solidFill>
                  <a:srgbClr val="E30056"/>
                </a:solidFill>
              </a:rPr>
            </a:br>
            <a:r>
              <a:rPr lang="fr-FR" sz="2800" b="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 dirty="0">
                <a:solidFill>
                  <a:srgbClr val="E30056"/>
                </a:solidFill>
              </a:rPr>
              <a:t>Légionellose</a:t>
            </a:r>
            <a:r>
              <a:rPr lang="fr-FR" dirty="0">
                <a:solidFill>
                  <a:srgbClr val="E3005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0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ChangeArrowheads="1"/>
          </p:cNvSpPr>
          <p:nvPr/>
        </p:nvSpPr>
        <p:spPr bwMode="auto">
          <a:xfrm>
            <a:off x="191344" y="188913"/>
            <a:ext cx="11593288" cy="79216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400" b="0" dirty="0">
                <a:solidFill>
                  <a:srgbClr val="E30056"/>
                </a:solidFill>
              </a:rPr>
              <a:t>Evolution du nombre de cas et du taux d’incidence pour 100 000  des cas notifiés de légionellose, France, 1988 – </a:t>
            </a:r>
            <a:r>
              <a:rPr lang="fr-FR" sz="2400" b="0" dirty="0" smtClean="0">
                <a:solidFill>
                  <a:srgbClr val="E30056"/>
                </a:solidFill>
              </a:rPr>
              <a:t>2023</a:t>
            </a:r>
            <a:endParaRPr lang="fr-FR" sz="2400" dirty="0">
              <a:solidFill>
                <a:srgbClr val="E3005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27448" y="6305412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/>
              <a:t>En </a:t>
            </a:r>
            <a:r>
              <a:rPr lang="fr-FR" sz="1400" b="0" dirty="0" smtClean="0"/>
              <a:t>2023 </a:t>
            </a:r>
            <a:r>
              <a:rPr lang="fr-FR" sz="1400" b="0" dirty="0"/>
              <a:t>: </a:t>
            </a:r>
            <a:r>
              <a:rPr lang="fr-FR" sz="1400" b="0" dirty="0" smtClean="0"/>
              <a:t>2 201 </a:t>
            </a:r>
            <a:r>
              <a:rPr lang="fr-FR" sz="1400" b="0" dirty="0"/>
              <a:t>cas  et  taux d’incidence </a:t>
            </a:r>
            <a:r>
              <a:rPr lang="fr-FR" sz="1400" b="0" dirty="0" smtClean="0"/>
              <a:t>3,2/100 </a:t>
            </a:r>
            <a:r>
              <a:rPr lang="fr-FR" sz="1400" b="0" dirty="0"/>
              <a:t>000 habitants </a:t>
            </a:r>
            <a:r>
              <a:rPr lang="fr-FR" sz="1400" b="0" dirty="0" smtClean="0"/>
              <a:t> </a:t>
            </a:r>
            <a:r>
              <a:rPr lang="fr-FR" sz="1100" b="0" i="1" dirty="0" smtClean="0"/>
              <a:t>(Union européenne 3,2/100 000 habitants) </a:t>
            </a:r>
            <a:endParaRPr lang="fr-FR" sz="1100" b="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112902"/>
            <a:ext cx="7920880" cy="5085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ChangeArrowheads="1"/>
          </p:cNvSpPr>
          <p:nvPr/>
        </p:nvSpPr>
        <p:spPr bwMode="auto">
          <a:xfrm>
            <a:off x="0" y="332656"/>
            <a:ext cx="11928648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800" b="0" dirty="0">
                <a:solidFill>
                  <a:srgbClr val="E30056"/>
                </a:solidFill>
              </a:rPr>
              <a:t>Répartition des méthodes de diagnostic des cas de légionellose notifiés, France, </a:t>
            </a:r>
            <a:r>
              <a:rPr lang="fr-FR" sz="2800" b="0" dirty="0" smtClean="0">
                <a:solidFill>
                  <a:srgbClr val="E30056"/>
                </a:solidFill>
              </a:rPr>
              <a:t>1998-2023</a:t>
            </a:r>
            <a:endParaRPr lang="fr-FR" sz="2800" b="0" dirty="0">
              <a:solidFill>
                <a:srgbClr val="E30056"/>
              </a:solidFill>
            </a:endParaRPr>
          </a:p>
        </p:txBody>
      </p:sp>
      <p:sp>
        <p:nvSpPr>
          <p:cNvPr id="1725453" name="Rectangle 13"/>
          <p:cNvSpPr>
            <a:spLocks noChangeArrowheads="1"/>
          </p:cNvSpPr>
          <p:nvPr/>
        </p:nvSpPr>
        <p:spPr bwMode="auto">
          <a:xfrm>
            <a:off x="1774825" y="6237289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>
                <a:solidFill>
                  <a:srgbClr val="000000"/>
                </a:solidFill>
              </a:rPr>
              <a:t>Source Déclaration obligatoire</a:t>
            </a:r>
            <a:r>
              <a:rPr lang="fr-FR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193154" y="1920388"/>
            <a:ext cx="792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00AE00"/>
                </a:solidFill>
              </a:rPr>
              <a:t>93%</a:t>
            </a:r>
            <a:endParaRPr lang="fr-FR" b="1" dirty="0">
              <a:solidFill>
                <a:srgbClr val="00AE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073297" y="3789041"/>
            <a:ext cx="93662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smtClean="0">
                <a:solidFill>
                  <a:srgbClr val="00B0F0"/>
                </a:solidFill>
              </a:rPr>
              <a:t>27%</a:t>
            </a:r>
            <a:endParaRPr lang="en-GB" b="1" dirty="0">
              <a:solidFill>
                <a:srgbClr val="00B0F0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800" b="1" dirty="0">
              <a:solidFill>
                <a:srgbClr val="618FFD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DA30A5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19%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BD4AC0"/>
                </a:solidFill>
              </a:rPr>
              <a:t>0%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16" y="1700809"/>
            <a:ext cx="7086866" cy="40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ChangeArrowheads="1"/>
          </p:cNvSpPr>
          <p:nvPr/>
        </p:nvSpPr>
        <p:spPr bwMode="auto">
          <a:xfrm>
            <a:off x="8020" y="21576"/>
            <a:ext cx="11377264" cy="1219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05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Caractéristiques des cas de légionellose notifiés en France 2023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E3005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27496" name="Text Box 8"/>
          <p:cNvSpPr txBox="1">
            <a:spLocks noChangeArrowheads="1"/>
          </p:cNvSpPr>
          <p:nvPr/>
        </p:nvSpPr>
        <p:spPr bwMode="auto">
          <a:xfrm>
            <a:off x="5970307" y="6114675"/>
            <a:ext cx="2952750" cy="2154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Source Déclaration obligatoire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659" y="1037412"/>
            <a:ext cx="5832648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Age médian : 67 ans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Sexe ratio H/F : 2,6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Taux de notification augmente avec l’âge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Létalité : 9%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Facteurs favorisants :  72%</a:t>
            </a: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Tabagisme : 36% (seul 28%)</a:t>
            </a: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Diabète : 18%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 moins une exposition rapportée (DO) : 39%</a:t>
            </a: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Lié à un établissement de santé : 6%</a:t>
            </a: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Voyage : 18%</a:t>
            </a: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13984"/>
          <a:stretch/>
        </p:blipFill>
        <p:spPr>
          <a:xfrm>
            <a:off x="6384032" y="1786516"/>
            <a:ext cx="4051931" cy="22145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307" y="4653136"/>
            <a:ext cx="5774160" cy="1384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0307" y="435321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b="0" dirty="0">
                <a:solidFill>
                  <a:schemeClr val="bg1"/>
                </a:solidFill>
              </a:rPr>
              <a:t>Evolution des expositions à risques des cas de légionellose notifiés en France, 2010-2023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8101" y="1317321"/>
            <a:ext cx="4223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0" dirty="0">
                <a:solidFill>
                  <a:schemeClr val="bg1"/>
                </a:solidFill>
              </a:rPr>
              <a:t>Taux de notification par classe d’âge et par sexe des cas </a:t>
            </a:r>
            <a:endParaRPr lang="fr-FR" sz="1100" b="0" dirty="0" smtClean="0">
              <a:solidFill>
                <a:schemeClr val="bg1"/>
              </a:solidFill>
            </a:endParaRPr>
          </a:p>
          <a:p>
            <a:r>
              <a:rPr lang="fr-FR" sz="1100" b="0" dirty="0" smtClean="0">
                <a:solidFill>
                  <a:schemeClr val="bg1"/>
                </a:solidFill>
              </a:rPr>
              <a:t>de </a:t>
            </a:r>
            <a:r>
              <a:rPr lang="fr-FR" sz="1100" b="0" dirty="0">
                <a:solidFill>
                  <a:schemeClr val="bg1"/>
                </a:solidFill>
              </a:rPr>
              <a:t>légionellose en France en 2023</a:t>
            </a:r>
          </a:p>
        </p:txBody>
      </p:sp>
    </p:spTree>
    <p:extLst>
      <p:ext uri="{BB962C8B-B14F-4D97-AF65-F5344CB8AC3E}">
        <p14:creationId xmlns:p14="http://schemas.microsoft.com/office/powerpoint/2010/main" val="13379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352" y="1844676"/>
            <a:ext cx="10009112" cy="4320628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rgbClr val="E30056"/>
                </a:solidFill>
              </a:rPr>
              <a:t>Généralités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Système de surveillance en 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Bilan des cas survenus en France en </a:t>
            </a:r>
            <a:r>
              <a:rPr lang="fr-FR" sz="32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2023</a:t>
            </a: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FR" sz="2800" b="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 dirty="0">
                <a:solidFill>
                  <a:srgbClr val="E30056"/>
                </a:solidFill>
              </a:rPr>
              <a:t>Légionellose</a:t>
            </a:r>
            <a:r>
              <a:rPr lang="fr-FR" dirty="0">
                <a:solidFill>
                  <a:srgbClr val="E3005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-1920875" y="-2895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-1920875" y="-2895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graphicFrame>
        <p:nvGraphicFramePr>
          <p:cNvPr id="2219012" name="Group 4"/>
          <p:cNvGraphicFramePr>
            <a:graphicFrameLocks noGrp="1"/>
          </p:cNvGraphicFramePr>
          <p:nvPr/>
        </p:nvGraphicFramePr>
        <p:xfrm>
          <a:off x="-1908175" y="-2132013"/>
          <a:ext cx="749300" cy="360363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809" marB="4580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19018" name="Group 10"/>
          <p:cNvGraphicFramePr>
            <a:graphicFrameLocks noGrp="1"/>
          </p:cNvGraphicFramePr>
          <p:nvPr/>
        </p:nvGraphicFramePr>
        <p:xfrm>
          <a:off x="6032500" y="-2132013"/>
          <a:ext cx="762000" cy="360363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809" marB="4580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184" name="Text Box 17"/>
          <p:cNvSpPr txBox="1">
            <a:spLocks noChangeArrowheads="1"/>
          </p:cNvSpPr>
          <p:nvPr/>
        </p:nvSpPr>
        <p:spPr bwMode="auto">
          <a:xfrm>
            <a:off x="191345" y="28108"/>
            <a:ext cx="46405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0" dirty="0">
                <a:solidFill>
                  <a:srgbClr val="E30056"/>
                </a:solidFill>
              </a:rPr>
              <a:t>Distribution du taux standardisé d’incidence pour  100 000 de la légionellose en France selon la région de domicile en </a:t>
            </a:r>
            <a:r>
              <a:rPr lang="fr-FR" b="0" dirty="0" smtClean="0">
                <a:solidFill>
                  <a:srgbClr val="E30056"/>
                </a:solidFill>
              </a:rPr>
              <a:t>2023 </a:t>
            </a:r>
            <a:endParaRPr lang="fr-FR" b="0" dirty="0">
              <a:solidFill>
                <a:srgbClr val="E30056"/>
              </a:solidFill>
            </a:endParaRPr>
          </a:p>
        </p:txBody>
      </p:sp>
      <p:sp>
        <p:nvSpPr>
          <p:cNvPr id="50185" name="Rectangle 18"/>
          <p:cNvSpPr>
            <a:spLocks noChangeArrowheads="1"/>
          </p:cNvSpPr>
          <p:nvPr/>
        </p:nvSpPr>
        <p:spPr bwMode="auto">
          <a:xfrm>
            <a:off x="2190553" y="6165304"/>
            <a:ext cx="2808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900" dirty="0"/>
              <a:t>Source : données de la déclaration obligatoire</a:t>
            </a:r>
          </a:p>
          <a:p>
            <a:r>
              <a:rPr lang="fr-FR" sz="900" dirty="0"/>
              <a:t>** Standardisés sur le sexe et classe d’âge</a:t>
            </a:r>
            <a:endParaRPr lang="en-GB" sz="9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9576" y="116632"/>
            <a:ext cx="7162800" cy="649288"/>
          </a:xfrm>
        </p:spPr>
        <p:txBody>
          <a:bodyPr/>
          <a:lstStyle/>
          <a:p>
            <a:r>
              <a:rPr lang="fr-FR" b="0" dirty="0">
                <a:solidFill>
                  <a:srgbClr val="E30056"/>
                </a:solidFill>
              </a:rPr>
              <a:t>Informations</a:t>
            </a:r>
          </a:p>
        </p:txBody>
      </p:sp>
      <p:sp>
        <p:nvSpPr>
          <p:cNvPr id="168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765920"/>
            <a:ext cx="9865096" cy="4899025"/>
          </a:xfrm>
        </p:spPr>
        <p:txBody>
          <a:bodyPr/>
          <a:lstStyle/>
          <a:p>
            <a:pPr>
              <a:lnSpc>
                <a:spcPct val="78000"/>
              </a:lnSpc>
              <a:buFontTx/>
              <a:buNone/>
            </a:pPr>
            <a:endParaRPr lang="fr-FR" b="0" dirty="0"/>
          </a:p>
          <a:p>
            <a:pPr>
              <a:lnSpc>
                <a:spcPct val="78000"/>
              </a:lnSpc>
            </a:pPr>
            <a:r>
              <a:rPr lang="fr-FR" b="0" dirty="0"/>
              <a:t>Site </a:t>
            </a:r>
            <a:r>
              <a:rPr lang="fr-FR" b="0" dirty="0" smtClean="0"/>
              <a:t>Santé publique France </a:t>
            </a:r>
          </a:p>
          <a:p>
            <a:pPr marL="900113" indent="0">
              <a:lnSpc>
                <a:spcPct val="78000"/>
              </a:lnSpc>
              <a:buNone/>
            </a:pPr>
            <a:r>
              <a:rPr lang="fr-FR" sz="3200" b="0" dirty="0">
                <a:solidFill>
                  <a:srgbClr val="FF0000"/>
                </a:solidFill>
                <a:hlinkClick r:id="rId3"/>
              </a:rPr>
              <a:t>	</a:t>
            </a:r>
            <a:r>
              <a:rPr lang="fr-FR" sz="1400" b="0" dirty="0">
                <a:solidFill>
                  <a:srgbClr val="FF0000"/>
                </a:solidFill>
                <a:hlinkClick r:id="rId3"/>
              </a:rPr>
              <a:t>https://www.santepubliquefrance.fr/maladies-et-traumatismes/maladies-et-infections-respiratoires/legionellose</a:t>
            </a:r>
            <a:endParaRPr lang="fr-FR" sz="1400" b="0" dirty="0">
              <a:solidFill>
                <a:srgbClr val="FF0000"/>
              </a:solidFill>
            </a:endParaRPr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 smtClean="0"/>
              <a:t>Dossier </a:t>
            </a:r>
            <a:r>
              <a:rPr lang="fr-FR" sz="2400" b="0" dirty="0"/>
              <a:t>thématique </a:t>
            </a:r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 smtClean="0"/>
              <a:t>Légionellose </a:t>
            </a:r>
            <a:endParaRPr lang="fr-FR" sz="2400" b="0" dirty="0"/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/>
              <a:t>Mise à jour annuelle des </a:t>
            </a:r>
            <a:r>
              <a:rPr lang="fr-FR" sz="2400" b="0" dirty="0" smtClean="0"/>
              <a:t>données</a:t>
            </a:r>
          </a:p>
          <a:p>
            <a:pPr marL="3228975" lvl="4" indent="-360363">
              <a:lnSpc>
                <a:spcPct val="78000"/>
              </a:lnSpc>
            </a:pPr>
            <a:endParaRPr lang="fr-FR" sz="2400" b="0" dirty="0"/>
          </a:p>
          <a:p>
            <a:pPr marL="268288" lvl="3" indent="-268288">
              <a:lnSpc>
                <a:spcPct val="78000"/>
              </a:lnSpc>
            </a:pPr>
            <a:r>
              <a:rPr lang="fr-FR" sz="2400" b="0" dirty="0"/>
              <a:t>Site CNR </a:t>
            </a:r>
            <a:r>
              <a:rPr lang="fr-FR" sz="2400" b="0" dirty="0">
                <a:solidFill>
                  <a:srgbClr val="FF0000"/>
                </a:solidFill>
                <a:hlinkClick r:id="rId4"/>
              </a:rPr>
              <a:t>https://cnr-legionelles.univ-lyon1.fr</a:t>
            </a:r>
            <a:r>
              <a:rPr lang="fr-FR" sz="2400" b="0" dirty="0"/>
              <a:t>		</a:t>
            </a:r>
            <a:endParaRPr lang="fr-FR" sz="2400" b="0" dirty="0" smtClean="0"/>
          </a:p>
          <a:p>
            <a:pPr marL="268288" lvl="3" indent="-268288">
              <a:lnSpc>
                <a:spcPct val="78000"/>
              </a:lnSpc>
            </a:pPr>
            <a:endParaRPr lang="fr-FR" sz="2400" b="0" dirty="0"/>
          </a:p>
          <a:p>
            <a:pPr>
              <a:lnSpc>
                <a:spcPct val="78000"/>
              </a:lnSpc>
            </a:pPr>
            <a:r>
              <a:rPr lang="fr-FR" b="0" dirty="0"/>
              <a:t>Site </a:t>
            </a:r>
            <a:r>
              <a:rPr lang="fr-FR" b="0" dirty="0" err="1"/>
              <a:t>Eldsnet</a:t>
            </a:r>
            <a:r>
              <a:rPr lang="fr-FR" b="0" dirty="0"/>
              <a:t>  </a:t>
            </a:r>
            <a:r>
              <a:rPr lang="fr-FR" sz="1400" b="0" dirty="0">
                <a:solidFill>
                  <a:schemeClr val="hlink"/>
                </a:solidFill>
                <a:hlinkClick r:id="rId5"/>
              </a:rPr>
              <a:t>https://www.ecdc.europa.eu/en/legionnaires-disease</a:t>
            </a:r>
            <a:endParaRPr lang="fr-FR" sz="1400" b="0" dirty="0">
              <a:solidFill>
                <a:schemeClr val="hlink"/>
              </a:solidFill>
            </a:endParaRPr>
          </a:p>
          <a:p>
            <a:pPr>
              <a:lnSpc>
                <a:spcPct val="78000"/>
              </a:lnSpc>
            </a:pPr>
            <a:endParaRPr lang="fr-FR" sz="2800" b="0" dirty="0">
              <a:solidFill>
                <a:schemeClr val="hlink"/>
              </a:solidFill>
            </a:endParaRPr>
          </a:p>
          <a:p>
            <a:pPr marL="0" indent="0">
              <a:lnSpc>
                <a:spcPct val="78000"/>
              </a:lnSpc>
              <a:buNone/>
            </a:pPr>
            <a:r>
              <a:rPr lang="fr-FR" b="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5598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3352" y="1052512"/>
            <a:ext cx="11809312" cy="5184799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fr-FR" b="0" dirty="0"/>
              <a:t>Pneumopathie : </a:t>
            </a:r>
            <a:r>
              <a:rPr lang="fr-FR" sz="1800" b="0" i="1" dirty="0">
                <a:solidFill>
                  <a:schemeClr val="accent1"/>
                </a:solidFill>
              </a:rPr>
              <a:t>0,5 à 5% des pneumopathies communautaires de l’adulte</a:t>
            </a: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fr-FR" b="0" dirty="0"/>
              <a:t>Incubation : 2 à 10 jours</a:t>
            </a: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fr-FR" b="0" dirty="0"/>
              <a:t>Létalité : </a:t>
            </a:r>
            <a:r>
              <a:rPr lang="fr-FR" b="0" dirty="0" smtClean="0"/>
              <a:t>≈10 %   </a:t>
            </a:r>
            <a:endParaRPr lang="fr-FR" b="0" dirty="0"/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fr-FR" b="0" dirty="0"/>
              <a:t>Agent responsable </a:t>
            </a:r>
            <a:r>
              <a:rPr lang="fr-FR" b="0" i="1" dirty="0" err="1"/>
              <a:t>Legionella</a:t>
            </a:r>
            <a:endParaRPr lang="fr-FR" sz="1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en-US" b="0" dirty="0"/>
              <a:t>Confirmation </a:t>
            </a:r>
            <a:r>
              <a:rPr lang="fr-FR" b="0" dirty="0"/>
              <a:t>biologique indispensable </a:t>
            </a:r>
            <a:endParaRPr lang="fr-FR" b="0" dirty="0" smtClean="0"/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fr-FR" sz="2000" b="0" dirty="0"/>
              <a:t>Mode contamination : inhalation d’aérosols avec micro gouttelettes d’eau (</a:t>
            </a:r>
            <a:r>
              <a:rPr lang="fr-FR" sz="1600" b="0" dirty="0"/>
              <a:t>diamètre &lt;5µm) </a:t>
            </a:r>
            <a:endParaRPr lang="fr-FR" sz="1600" b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7712075" algn="l"/>
              </a:tabLst>
            </a:pPr>
            <a:r>
              <a:rPr lang="fr-FR" sz="1600" b="0" dirty="0"/>
              <a:t> </a:t>
            </a:r>
            <a:r>
              <a:rPr lang="fr-FR" sz="1600" b="0" dirty="0" smtClean="0"/>
              <a:t>                                               transmission </a:t>
            </a:r>
            <a:r>
              <a:rPr lang="fr-FR" sz="1600" b="0" dirty="0"/>
              <a:t>de personne à personne </a:t>
            </a:r>
            <a:r>
              <a:rPr lang="fr-FR" sz="1600" b="0" dirty="0" smtClean="0"/>
              <a:t>exceptionnelle*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  <a:tabLst>
                <a:tab pos="7712075" algn="l"/>
              </a:tabLst>
            </a:pPr>
            <a:endParaRPr lang="fr-FR" sz="1600" b="0" dirty="0" smtClean="0"/>
          </a:p>
          <a:p>
            <a:pPr marL="0" indent="0">
              <a:buNone/>
            </a:pPr>
            <a:r>
              <a:rPr lang="en-US" sz="1000" b="0" i="1" dirty="0" smtClean="0"/>
              <a:t>*</a:t>
            </a:r>
            <a:r>
              <a:rPr lang="en-US" sz="1000" b="0" i="1" dirty="0" err="1" smtClean="0"/>
              <a:t>Correia</a:t>
            </a:r>
            <a:r>
              <a:rPr lang="en-US" sz="1000" b="0" i="1" dirty="0" smtClean="0"/>
              <a:t> </a:t>
            </a:r>
            <a:r>
              <a:rPr lang="en-US" sz="1000" b="0" i="1" dirty="0"/>
              <a:t>AM1, Ferreira JS, Borges V and al : Probable Person-to-Person Transmission of Legionnaires' </a:t>
            </a:r>
            <a:r>
              <a:rPr lang="en-US" sz="1000" b="0" i="1" dirty="0" smtClean="0"/>
              <a:t>Disease. N </a:t>
            </a:r>
            <a:r>
              <a:rPr lang="en-US" sz="1000" b="0" i="1" dirty="0" err="1"/>
              <a:t>Engl</a:t>
            </a:r>
            <a:r>
              <a:rPr lang="en-US" sz="1000" b="0" i="1" dirty="0"/>
              <a:t> J Med. 2016 Feb 4;374(5):497-8. </a:t>
            </a:r>
            <a:r>
              <a:rPr lang="en-US" sz="1000" b="0" i="1" dirty="0" err="1"/>
              <a:t>doi</a:t>
            </a:r>
            <a:r>
              <a:rPr lang="en-US" sz="1000" b="0" i="1" dirty="0"/>
              <a:t>: 10.1056/NEJMc1505356.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  <a:tabLst>
                <a:tab pos="7712075" algn="l"/>
              </a:tabLst>
            </a:pPr>
            <a:endParaRPr lang="fr-FR" altLang="fr-FR" sz="1600" b="0" dirty="0"/>
          </a:p>
          <a:p>
            <a:pPr>
              <a:lnSpc>
                <a:spcPct val="200000"/>
              </a:lnSpc>
              <a:spcBef>
                <a:spcPts val="800"/>
              </a:spcBef>
              <a:tabLst>
                <a:tab pos="7712075" algn="l"/>
              </a:tabLst>
            </a:pPr>
            <a:r>
              <a:rPr lang="fr-FR" sz="2000" b="0" dirty="0" smtClean="0">
                <a:solidFill>
                  <a:schemeClr val="accent1"/>
                </a:solidFill>
              </a:rPr>
              <a:t> </a:t>
            </a:r>
            <a:endParaRPr lang="fr-FR" sz="2000" b="0" dirty="0">
              <a:solidFill>
                <a:schemeClr val="accent1"/>
              </a:solidFill>
            </a:endParaRPr>
          </a:p>
          <a:p>
            <a:pPr marL="952500" lvl="2" indent="-266700">
              <a:lnSpc>
                <a:spcPct val="150000"/>
              </a:lnSpc>
              <a:spcBef>
                <a:spcPts val="800"/>
              </a:spcBef>
              <a:tabLst>
                <a:tab pos="7712075" algn="l"/>
              </a:tabLst>
            </a:pPr>
            <a:endParaRPr lang="fr-FR" sz="1600" b="0" dirty="0">
              <a:solidFill>
                <a:schemeClr val="accent1"/>
              </a:solidFill>
            </a:endParaRPr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95550" y="115888"/>
            <a:ext cx="6502400" cy="914400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 dirty="0">
                <a:solidFill>
                  <a:srgbClr val="E30056"/>
                </a:solidFill>
              </a:rPr>
              <a:t>Légionellose</a:t>
            </a:r>
            <a:r>
              <a:rPr lang="fr-FR" dirty="0">
                <a:solidFill>
                  <a:srgbClr val="E3005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7162800" cy="752475"/>
          </a:xfrm>
        </p:spPr>
        <p:txBody>
          <a:bodyPr/>
          <a:lstStyle/>
          <a:p>
            <a:r>
              <a:rPr lang="fr-FR" altLang="fr-FR" sz="4000" b="0" i="1" dirty="0">
                <a:solidFill>
                  <a:srgbClr val="E30056"/>
                </a:solidFill>
              </a:rPr>
              <a:t>Legionella</a:t>
            </a:r>
          </a:p>
        </p:txBody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836712"/>
            <a:ext cx="11593288" cy="5905500"/>
          </a:xfrm>
        </p:spPr>
        <p:txBody>
          <a:bodyPr/>
          <a:lstStyle/>
          <a:p>
            <a:pPr>
              <a:lnSpc>
                <a:spcPct val="178000"/>
              </a:lnSpc>
            </a:pPr>
            <a:r>
              <a:rPr lang="fr-FR" altLang="fr-FR" b="0" dirty="0"/>
              <a:t>Bactérie d’origine </a:t>
            </a:r>
            <a:r>
              <a:rPr lang="fr-FR" altLang="fr-FR" b="0" dirty="0" err="1"/>
              <a:t>hydrotellurique</a:t>
            </a:r>
            <a:endParaRPr lang="fr-FR" altLang="fr-FR" b="0" dirty="0"/>
          </a:p>
          <a:p>
            <a:pPr>
              <a:lnSpc>
                <a:spcPct val="178000"/>
              </a:lnSpc>
            </a:pPr>
            <a:r>
              <a:rPr lang="fr-FR" altLang="fr-FR" b="0" dirty="0" smtClean="0"/>
              <a:t>70 </a:t>
            </a:r>
            <a:r>
              <a:rPr lang="fr-FR" altLang="fr-FR" b="0" dirty="0"/>
              <a:t>espèces et </a:t>
            </a:r>
            <a:r>
              <a:rPr lang="fr-FR" altLang="fr-FR" b="0" dirty="0" err="1"/>
              <a:t>sérogroupes</a:t>
            </a:r>
            <a:endParaRPr lang="fr-FR" altLang="fr-FR" b="0" dirty="0"/>
          </a:p>
          <a:p>
            <a:pPr>
              <a:lnSpc>
                <a:spcPct val="178000"/>
              </a:lnSpc>
            </a:pPr>
            <a:r>
              <a:rPr lang="fr-FR" altLang="fr-FR" b="0" dirty="0" smtClean="0"/>
              <a:t>Présente dans les </a:t>
            </a:r>
            <a:r>
              <a:rPr lang="fr-FR" altLang="fr-FR" b="0" dirty="0"/>
              <a:t>e</a:t>
            </a:r>
            <a:r>
              <a:rPr lang="fr-FR" altLang="fr-FR" b="0" dirty="0" smtClean="0"/>
              <a:t>aux </a:t>
            </a:r>
            <a:r>
              <a:rPr lang="fr-FR" altLang="fr-FR" b="0" dirty="0"/>
              <a:t>naturelles : lacs, rivières, sols humides, </a:t>
            </a:r>
          </a:p>
          <a:p>
            <a:pPr>
              <a:lnSpc>
                <a:spcPct val="178000"/>
              </a:lnSpc>
            </a:pPr>
            <a:r>
              <a:rPr lang="fr-FR" altLang="fr-FR" b="0" dirty="0" smtClean="0"/>
              <a:t>Développement dans les eaux artificielles si conditions favorables </a:t>
            </a:r>
            <a:endParaRPr lang="fr-FR" altLang="fr-FR" b="0" dirty="0"/>
          </a:p>
          <a:p>
            <a:pPr lvl="1">
              <a:lnSpc>
                <a:spcPct val="178000"/>
              </a:lnSpc>
            </a:pPr>
            <a:r>
              <a:rPr lang="fr-FR" altLang="fr-FR" b="0" dirty="0" smtClean="0"/>
              <a:t>Eaux </a:t>
            </a:r>
            <a:r>
              <a:rPr lang="fr-FR" altLang="fr-FR" b="0" dirty="0"/>
              <a:t>sanitaires (chaudes et froides)</a:t>
            </a:r>
          </a:p>
          <a:p>
            <a:pPr lvl="1">
              <a:lnSpc>
                <a:spcPct val="178000"/>
              </a:lnSpc>
            </a:pPr>
            <a:r>
              <a:rPr lang="fr-FR" altLang="fr-FR" b="0" dirty="0" smtClean="0"/>
              <a:t>Eaux </a:t>
            </a:r>
            <a:r>
              <a:rPr lang="fr-FR" altLang="fr-FR" b="0" dirty="0"/>
              <a:t>systèmes de refroidissement des Tours </a:t>
            </a:r>
            <a:r>
              <a:rPr lang="fr-FR" altLang="fr-FR" b="0" dirty="0" err="1"/>
              <a:t>Aéroréfrigérantes</a:t>
            </a:r>
            <a:endParaRPr lang="fr-FR" altLang="fr-FR" b="0" dirty="0"/>
          </a:p>
          <a:p>
            <a:pPr lvl="1">
              <a:lnSpc>
                <a:spcPct val="178000"/>
              </a:lnSpc>
            </a:pPr>
            <a:r>
              <a:rPr lang="fr-FR" altLang="fr-FR" b="0" dirty="0" smtClean="0"/>
              <a:t>Conditions </a:t>
            </a:r>
            <a:r>
              <a:rPr lang="fr-FR" altLang="fr-FR" b="0" dirty="0"/>
              <a:t>favorables : biofilm, température inférieure à 50°C, débit faible voire stagnation, amibes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39751" y="360052"/>
            <a:ext cx="7087155" cy="714208"/>
          </a:xfrm>
        </p:spPr>
        <p:txBody>
          <a:bodyPr/>
          <a:lstStyle/>
          <a:p>
            <a:r>
              <a:rPr lang="fr-FR" dirty="0" smtClean="0"/>
              <a:t>Le genre </a:t>
            </a:r>
            <a:r>
              <a:rPr lang="fr-FR" i="1" dirty="0" smtClean="0"/>
              <a:t>Legionella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476673"/>
            <a:ext cx="11233248" cy="136274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altLang="fr-FR" b="0" i="1" dirty="0" smtClean="0">
                <a:solidFill>
                  <a:srgbClr val="E30056"/>
                </a:solidFill>
              </a:rPr>
              <a:t>Legionella </a:t>
            </a:r>
            <a:r>
              <a:rPr lang="fr-FR" altLang="fr-FR" b="0" i="1" dirty="0" smtClean="0">
                <a:solidFill>
                  <a:schemeClr val="bg1"/>
                </a:solidFill>
              </a:rPr>
              <a:t>  </a:t>
            </a:r>
            <a:r>
              <a:rPr lang="fr-FR" altLang="fr-FR" b="0" i="1" dirty="0" smtClean="0"/>
              <a:t>: p</a:t>
            </a:r>
            <a:r>
              <a:rPr lang="fr-FR" sz="2200" b="0" dirty="0" smtClean="0"/>
              <a:t>lus </a:t>
            </a:r>
            <a:r>
              <a:rPr lang="fr-FR" sz="2200" b="0" dirty="0"/>
              <a:t>de 50 espèces et 70 sérogroupes</a:t>
            </a:r>
          </a:p>
          <a:p>
            <a:pPr algn="ctr">
              <a:spcBef>
                <a:spcPts val="800"/>
              </a:spcBef>
              <a:buNone/>
            </a:pPr>
            <a:r>
              <a:rPr lang="fr-FR" sz="2200" b="0" i="1" dirty="0"/>
              <a:t>L. </a:t>
            </a:r>
            <a:r>
              <a:rPr lang="fr-FR" sz="2200" b="0" i="1" dirty="0" err="1"/>
              <a:t>pneumophila</a:t>
            </a:r>
            <a:r>
              <a:rPr lang="fr-FR" sz="2200" b="0" i="1" dirty="0"/>
              <a:t> </a:t>
            </a:r>
            <a:r>
              <a:rPr lang="fr-FR" sz="2200" b="0" dirty="0"/>
              <a:t>(</a:t>
            </a:r>
            <a:r>
              <a:rPr lang="fr-FR" sz="2200" b="0" dirty="0" err="1"/>
              <a:t>Lp</a:t>
            </a:r>
            <a:r>
              <a:rPr lang="fr-FR" sz="2200" b="0" dirty="0"/>
              <a:t>) = 16 sérogroupes, Lp1 à Lp16</a:t>
            </a:r>
          </a:p>
          <a:p>
            <a:pPr algn="ctr"/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167543" y="1952649"/>
            <a:ext cx="3744416" cy="38110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2400" dirty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400" dirty="0">
                <a:solidFill>
                  <a:srgbClr val="1E3BA9"/>
                </a:solidFill>
                <a:latin typeface="Arial"/>
                <a:cs typeface="Arial"/>
              </a:rPr>
              <a:t>Environnement</a:t>
            </a:r>
          </a:p>
          <a:p>
            <a:pPr algn="ctr"/>
            <a:endParaRPr lang="fr-FR" sz="2400" dirty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Toutes les espèces</a:t>
            </a: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ont été isolées</a:t>
            </a:r>
          </a:p>
          <a:p>
            <a:pPr algn="ctr"/>
            <a:endParaRPr lang="fr-FR" sz="2200" b="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Lp1 = 30% des</a:t>
            </a: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382250" y="1956039"/>
            <a:ext cx="4034230" cy="38110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dirty="0">
                <a:solidFill>
                  <a:srgbClr val="1E3BA9"/>
                </a:solidFill>
                <a:latin typeface="Arial"/>
                <a:cs typeface="Arial"/>
              </a:rPr>
              <a:t>Chez l’Homme</a:t>
            </a:r>
          </a:p>
          <a:p>
            <a:pPr algn="ctr"/>
            <a:endParaRPr lang="fr-FR" sz="2400" dirty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24 espèces</a:t>
            </a: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ont été isolées</a:t>
            </a:r>
          </a:p>
          <a:p>
            <a:pPr algn="ctr"/>
            <a:endParaRPr lang="fr-FR" sz="2200" b="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</a:t>
            </a:r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= 98% des</a:t>
            </a: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</a:p>
          <a:p>
            <a:pPr algn="ctr"/>
            <a:endParaRPr lang="fr-FR" sz="2200" b="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Lp1 = 90% des</a:t>
            </a: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</a:p>
          <a:p>
            <a:pPr algn="ctr"/>
            <a:endParaRPr lang="fr-FR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sz="14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dirty="0">
              <a:solidFill>
                <a:srgbClr val="1E3BA9"/>
              </a:solidFill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03021" y="326378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19337" y="116632"/>
            <a:ext cx="9990808" cy="914400"/>
          </a:xfrm>
          <a:solidFill>
            <a:schemeClr val="tx2">
              <a:alpha val="50000"/>
            </a:schemeClr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b="0" dirty="0" smtClean="0">
                <a:solidFill>
                  <a:srgbClr val="E30056"/>
                </a:solidFill>
              </a:rPr>
              <a:t>Principales sources de contaminations   </a:t>
            </a:r>
            <a:endParaRPr lang="fr-FR" dirty="0">
              <a:solidFill>
                <a:srgbClr val="E30056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9337" y="836712"/>
            <a:ext cx="11305256" cy="179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  <a:tabLst>
                <a:tab pos="7712075" algn="l"/>
              </a:tabLst>
            </a:pPr>
            <a:r>
              <a:rPr lang="fr-FR" altLang="fr-FR" b="0" kern="0" dirty="0" smtClean="0"/>
              <a:t>Circuits d’eau sanitaire, fontaines, humidificateurs, brumisateurs, bains à remous </a:t>
            </a:r>
          </a:p>
          <a:p>
            <a:pPr marL="0" indent="0">
              <a:lnSpc>
                <a:spcPct val="100000"/>
              </a:lnSpc>
              <a:buFontTx/>
              <a:buNone/>
              <a:tabLst>
                <a:tab pos="7712075" algn="l"/>
              </a:tabLst>
            </a:pPr>
            <a:r>
              <a:rPr lang="fr-FR" altLang="fr-FR" b="0" kern="0" dirty="0" smtClean="0"/>
              <a:t>Systèmes de refroidissements des Tars ou autres</a:t>
            </a:r>
          </a:p>
          <a:p>
            <a:pPr marL="0" indent="0">
              <a:lnSpc>
                <a:spcPct val="100000"/>
              </a:lnSpc>
              <a:buFontTx/>
              <a:buNone/>
              <a:tabLst>
                <a:tab pos="7712075" algn="l"/>
              </a:tabLst>
            </a:pPr>
            <a:r>
              <a:rPr lang="fr-FR" altLang="fr-FR" b="0" kern="0" dirty="0" smtClean="0"/>
              <a:t>Dispositifs de thérapie respiratoires, appareils à apnée du sommeil…. </a:t>
            </a:r>
          </a:p>
          <a:p>
            <a:pPr>
              <a:lnSpc>
                <a:spcPct val="100000"/>
              </a:lnSpc>
              <a:tabLst>
                <a:tab pos="7712075" algn="l"/>
              </a:tabLst>
            </a:pPr>
            <a:endParaRPr lang="fr-FR" b="0" kern="0" dirty="0" smtClean="0">
              <a:solidFill>
                <a:schemeClr val="accent1"/>
              </a:solidFill>
            </a:endParaRPr>
          </a:p>
          <a:p>
            <a:pPr marL="952500" lvl="2" indent="-266700">
              <a:lnSpc>
                <a:spcPct val="100000"/>
              </a:lnSpc>
              <a:tabLst>
                <a:tab pos="7712075" algn="l"/>
              </a:tabLst>
            </a:pPr>
            <a:endParaRPr lang="fr-FR" sz="2000" b="0" kern="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772816"/>
            <a:ext cx="11729721" cy="487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12072664" cy="5544616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None/>
            </a:pPr>
            <a:r>
              <a:rPr lang="fr-FR" dirty="0">
                <a:solidFill>
                  <a:schemeClr val="accent1"/>
                </a:solidFill>
              </a:rPr>
              <a:t>Cas de légionellose </a:t>
            </a:r>
            <a:r>
              <a:rPr lang="fr-FR" b="0" dirty="0" smtClean="0"/>
              <a:t>= </a:t>
            </a:r>
            <a:r>
              <a:rPr lang="fr-FR" b="0" dirty="0"/>
              <a:t>pneumopathie  associée </a:t>
            </a:r>
            <a:r>
              <a:rPr lang="fr-FR" b="0" dirty="0" smtClean="0"/>
              <a:t>à</a:t>
            </a:r>
          </a:p>
          <a:p>
            <a:pPr marL="342900" indent="-342900">
              <a:lnSpc>
                <a:spcPct val="80000"/>
              </a:lnSpc>
              <a:buNone/>
            </a:pPr>
            <a:endParaRPr lang="fr-FR" sz="800" b="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b="0" dirty="0">
                <a:solidFill>
                  <a:srgbClr val="F963F9"/>
                </a:solidFill>
              </a:rPr>
              <a:t>	</a:t>
            </a:r>
            <a:r>
              <a:rPr lang="fr-FR" sz="800" b="0" dirty="0">
                <a:solidFill>
                  <a:srgbClr val="F963F9"/>
                </a:solidFill>
              </a:rPr>
              <a:t>		</a:t>
            </a:r>
            <a:r>
              <a:rPr lang="fr-FR" sz="800" b="0" dirty="0" smtClean="0">
                <a:solidFill>
                  <a:srgbClr val="F963F9"/>
                </a:solidFill>
              </a:rPr>
              <a:t>	</a:t>
            </a:r>
            <a:r>
              <a:rPr lang="fr-FR" sz="2400" b="0" dirty="0" smtClean="0">
                <a:solidFill>
                  <a:schemeClr val="accent1"/>
                </a:solidFill>
              </a:rPr>
              <a:t>Confirmé   </a:t>
            </a:r>
            <a:r>
              <a:rPr lang="fr-FR" sz="2400" b="0" dirty="0" smtClean="0"/>
              <a:t>- isolement de </a:t>
            </a:r>
            <a:r>
              <a:rPr lang="fr-FR" sz="2400" b="0" i="1" dirty="0" smtClean="0"/>
              <a:t>Legionella </a:t>
            </a:r>
            <a:r>
              <a:rPr lang="fr-FR" sz="2400" b="0" dirty="0" smtClean="0"/>
              <a:t>(culture)</a:t>
            </a:r>
          </a:p>
          <a:p>
            <a:pPr marL="2420938" lvl="2" indent="452438" defTabSz="320675">
              <a:lnSpc>
                <a:spcPct val="80000"/>
              </a:lnSpc>
              <a:buFontTx/>
              <a:buNone/>
              <a:tabLst>
                <a:tab pos="2873375" algn="l"/>
              </a:tabLst>
            </a:pPr>
            <a:r>
              <a:rPr lang="fr-FR" sz="2400" b="0" dirty="0"/>
              <a:t>		       </a:t>
            </a:r>
            <a:r>
              <a:rPr lang="fr-FR" sz="2400" b="0" dirty="0" smtClean="0"/>
              <a:t>		 - </a:t>
            </a:r>
            <a:r>
              <a:rPr lang="fr-FR" sz="2400" b="0" dirty="0"/>
              <a:t>présence d'antigène soluble urinaire </a:t>
            </a:r>
          </a:p>
          <a:p>
            <a:pPr marL="2420938" lvl="2" indent="452438" defTabSz="320675">
              <a:lnSpc>
                <a:spcPct val="80000"/>
              </a:lnSpc>
              <a:buFontTx/>
              <a:buNone/>
              <a:tabLst>
                <a:tab pos="2873375" algn="l"/>
              </a:tabLst>
            </a:pPr>
            <a:r>
              <a:rPr lang="fr-FR" sz="2400" b="0" dirty="0"/>
              <a:t>		      </a:t>
            </a:r>
            <a:r>
              <a:rPr lang="fr-FR" sz="2400" b="0" dirty="0" smtClean="0"/>
              <a:t>		 </a:t>
            </a:r>
            <a:r>
              <a:rPr lang="fr-FR" sz="2400" b="0" dirty="0"/>
              <a:t>- augmentation du titre d'anticorps (x4) (&gt;</a:t>
            </a:r>
            <a:r>
              <a:rPr lang="fr-FR" sz="2400" b="0" dirty="0" smtClean="0"/>
              <a:t>128)</a:t>
            </a:r>
          </a:p>
          <a:p>
            <a:pPr marL="2420938" lvl="2" indent="452438" defTabSz="320675">
              <a:lnSpc>
                <a:spcPct val="80000"/>
              </a:lnSpc>
              <a:spcBef>
                <a:spcPts val="0"/>
              </a:spcBef>
              <a:buFontTx/>
              <a:buNone/>
              <a:tabLst>
                <a:tab pos="2873375" algn="l"/>
              </a:tabLst>
            </a:pPr>
            <a:endParaRPr lang="fr-FR" sz="2400" b="0" dirty="0"/>
          </a:p>
          <a:p>
            <a:pPr marL="2420938" lvl="2" indent="360363" defTabSz="320675">
              <a:lnSpc>
                <a:spcPct val="80000"/>
              </a:lnSpc>
              <a:buFontTx/>
              <a:buNone/>
              <a:tabLst>
                <a:tab pos="2873375" algn="l"/>
              </a:tabLst>
            </a:pPr>
            <a:r>
              <a:rPr lang="fr-FR" sz="2400" b="0" dirty="0" smtClean="0">
                <a:solidFill>
                  <a:schemeClr val="accent1"/>
                </a:solidFill>
              </a:rPr>
              <a:t>Possible    </a:t>
            </a:r>
            <a:r>
              <a:rPr lang="fr-FR" sz="2400" b="0" dirty="0" smtClean="0"/>
              <a:t>- </a:t>
            </a:r>
            <a:r>
              <a:rPr lang="fr-FR" sz="2400" b="0" dirty="0"/>
              <a:t>PCR positive</a:t>
            </a:r>
          </a:p>
          <a:p>
            <a:pPr marL="2420938" lvl="2" indent="452438" defTabSz="320675">
              <a:lnSpc>
                <a:spcPct val="80000"/>
              </a:lnSpc>
              <a:buNone/>
              <a:tabLst>
                <a:tab pos="2873375" algn="l"/>
              </a:tabLst>
            </a:pPr>
            <a:r>
              <a:rPr lang="fr-FR" sz="2400" b="0" dirty="0" smtClean="0"/>
              <a:t>				     - titre </a:t>
            </a:r>
            <a:r>
              <a:rPr lang="fr-FR" sz="2400" b="0" dirty="0"/>
              <a:t>d’anticorps unique élevé </a:t>
            </a:r>
            <a:r>
              <a:rPr lang="fr-FR" sz="2400" b="0" u="sng" dirty="0"/>
              <a:t>&gt;</a:t>
            </a:r>
            <a:r>
              <a:rPr lang="fr-FR" sz="2400" b="0" dirty="0"/>
              <a:t> </a:t>
            </a:r>
            <a:r>
              <a:rPr lang="fr-FR" sz="2400" b="0" dirty="0" smtClean="0"/>
              <a:t>256</a:t>
            </a:r>
            <a:endParaRPr lang="fr-FR" sz="2400" b="0" dirty="0"/>
          </a:p>
          <a:p>
            <a:pPr marL="342900" indent="-342900">
              <a:lnSpc>
                <a:spcPct val="80000"/>
              </a:lnSpc>
              <a:spcBef>
                <a:spcPct val="61000"/>
              </a:spcBef>
            </a:pPr>
            <a:endParaRPr lang="fr-FR" sz="2000" b="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61000"/>
              </a:spcBef>
            </a:pPr>
            <a:r>
              <a:rPr lang="fr-FR" sz="2000" b="0" dirty="0" smtClean="0">
                <a:solidFill>
                  <a:schemeClr val="accent1"/>
                </a:solidFill>
              </a:rPr>
              <a:t>Cas lié à un établissement de santé </a:t>
            </a:r>
            <a:endParaRPr lang="fr-FR" sz="1200" b="0" i="1" dirty="0"/>
          </a:p>
          <a:p>
            <a:pPr marL="538163" lvl="1" indent="-361950">
              <a:lnSpc>
                <a:spcPct val="108000"/>
              </a:lnSpc>
            </a:pPr>
            <a:r>
              <a:rPr lang="fr-FR" sz="2000" b="0" u="sng" dirty="0"/>
              <a:t>Certain:</a:t>
            </a:r>
            <a:r>
              <a:rPr lang="fr-FR" sz="2000" b="0" dirty="0"/>
              <a:t> hospitalisation durant la totalité des 10 jours avant la date de début des signes cliniques</a:t>
            </a:r>
          </a:p>
          <a:p>
            <a:pPr marL="538163" lvl="1" indent="-361950">
              <a:lnSpc>
                <a:spcPct val="108000"/>
              </a:lnSpc>
            </a:pPr>
            <a:r>
              <a:rPr lang="fr-FR" sz="2000" b="0" u="sng" dirty="0"/>
              <a:t>Probable</a:t>
            </a:r>
            <a:r>
              <a:rPr lang="fr-FR" sz="2000" b="0" dirty="0"/>
              <a:t>: hospitalisation pendant une partie des 10 jours avant la date de début des signes cliniques</a:t>
            </a:r>
          </a:p>
          <a:p>
            <a:pPr marL="342900" indent="-342900">
              <a:lnSpc>
                <a:spcPct val="108000"/>
              </a:lnSpc>
            </a:pPr>
            <a:endParaRPr lang="fr-FR" sz="2000" b="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08000"/>
              </a:lnSpc>
            </a:pPr>
            <a:r>
              <a:rPr lang="fr-FR" sz="2000" b="0" dirty="0" smtClean="0">
                <a:solidFill>
                  <a:schemeClr val="accent1"/>
                </a:solidFill>
              </a:rPr>
              <a:t>Cas </a:t>
            </a:r>
            <a:r>
              <a:rPr lang="fr-FR" sz="2000" b="0" dirty="0">
                <a:solidFill>
                  <a:schemeClr val="accent1"/>
                </a:solidFill>
              </a:rPr>
              <a:t>groupés</a:t>
            </a:r>
            <a:r>
              <a:rPr lang="fr-FR" sz="2000" b="0" dirty="0"/>
              <a:t>:</a:t>
            </a:r>
            <a:r>
              <a:rPr lang="fr-FR" sz="2000" b="0" dirty="0">
                <a:solidFill>
                  <a:schemeClr val="accent1"/>
                </a:solidFill>
              </a:rPr>
              <a:t> </a:t>
            </a:r>
            <a:r>
              <a:rPr lang="fr-FR" sz="1800" b="0" dirty="0"/>
              <a:t>au moins 2 cas survenus dans un intervalle de temps et d’espace géographique susceptible d’impliquer une source commune de contamination </a:t>
            </a:r>
          </a:p>
          <a:p>
            <a:pPr marL="2420938" lvl="2" indent="-1506538">
              <a:lnSpc>
                <a:spcPct val="80000"/>
              </a:lnSpc>
              <a:buNone/>
            </a:pPr>
            <a:endParaRPr lang="fr-FR" sz="2400" b="0" dirty="0"/>
          </a:p>
          <a:p>
            <a:pPr lvl="2">
              <a:lnSpc>
                <a:spcPct val="80000"/>
              </a:lnSpc>
              <a:buFontTx/>
              <a:buNone/>
            </a:pPr>
            <a:endParaRPr lang="fr-FR" sz="2400" b="0" dirty="0"/>
          </a:p>
          <a:p>
            <a:pPr lvl="2">
              <a:lnSpc>
                <a:spcPct val="80000"/>
              </a:lnSpc>
              <a:buFontTx/>
              <a:buNone/>
            </a:pPr>
            <a:endParaRPr lang="fr-FR" altLang="fr-FR" sz="2400" b="0" dirty="0"/>
          </a:p>
        </p:txBody>
      </p:sp>
      <p:sp>
        <p:nvSpPr>
          <p:cNvPr id="1697795" name="Rectangle 3"/>
          <p:cNvSpPr>
            <a:spLocks noChangeArrowheads="1"/>
          </p:cNvSpPr>
          <p:nvPr/>
        </p:nvSpPr>
        <p:spPr bwMode="auto">
          <a:xfrm>
            <a:off x="2423592" y="0"/>
            <a:ext cx="7834313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altLang="fr-FR" sz="4000" b="0" dirty="0">
                <a:solidFill>
                  <a:srgbClr val="E30056"/>
                </a:solidFill>
              </a:rPr>
              <a:t>Légionellose : définitions de cas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352" y="1844676"/>
            <a:ext cx="10009112" cy="4320628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Généralités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rgbClr val="E30056"/>
                </a:solidFill>
              </a:rPr>
              <a:t>Système de surveillance en 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Bilan des cas survenus en France en </a:t>
            </a:r>
            <a:r>
              <a:rPr lang="fr-FR" sz="32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2023</a:t>
            </a: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FR" sz="2800" b="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 dirty="0">
                <a:solidFill>
                  <a:srgbClr val="E30056"/>
                </a:solidFill>
              </a:rPr>
              <a:t>Légionellose</a:t>
            </a:r>
            <a:r>
              <a:rPr lang="fr-FR" dirty="0">
                <a:solidFill>
                  <a:srgbClr val="E3005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5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360" y="1412777"/>
            <a:ext cx="11233248" cy="4992687"/>
          </a:xfrm>
        </p:spPr>
        <p:txBody>
          <a:bodyPr/>
          <a:lstStyle/>
          <a:p>
            <a:r>
              <a:rPr lang="fr-FR" b="0" dirty="0" smtClean="0"/>
              <a:t>Notification </a:t>
            </a:r>
            <a:r>
              <a:rPr lang="fr-FR" b="0" dirty="0"/>
              <a:t>et </a:t>
            </a:r>
            <a:r>
              <a:rPr lang="fr-FR" b="0" dirty="0" smtClean="0"/>
              <a:t>signalement </a:t>
            </a:r>
            <a:r>
              <a:rPr lang="fr-FR" b="0" dirty="0"/>
              <a:t>obligatoires </a:t>
            </a:r>
            <a:r>
              <a:rPr lang="fr-FR" b="0" dirty="0" smtClean="0">
                <a:solidFill>
                  <a:schemeClr val="accent1"/>
                </a:solidFill>
              </a:rPr>
              <a:t>(</a:t>
            </a:r>
            <a:r>
              <a:rPr lang="fr-FR" b="0" dirty="0">
                <a:solidFill>
                  <a:schemeClr val="accent1"/>
                </a:solidFill>
              </a:rPr>
              <a:t>ARS </a:t>
            </a:r>
            <a:r>
              <a:rPr lang="fr-FR" b="0" dirty="0" smtClean="0">
                <a:solidFill>
                  <a:schemeClr val="accent1"/>
                </a:solidFill>
              </a:rPr>
              <a:t>– </a:t>
            </a:r>
            <a:r>
              <a:rPr lang="fr-FR" b="0" dirty="0" err="1" smtClean="0">
                <a:solidFill>
                  <a:schemeClr val="accent1"/>
                </a:solidFill>
              </a:rPr>
              <a:t>SpF</a:t>
            </a:r>
            <a:r>
              <a:rPr lang="fr-FR" b="0" dirty="0" smtClean="0">
                <a:solidFill>
                  <a:schemeClr val="accent1"/>
                </a:solidFill>
              </a:rPr>
              <a:t>*)</a:t>
            </a:r>
            <a:endParaRPr lang="fr-FR" b="0" dirty="0">
              <a:solidFill>
                <a:schemeClr val="accent1"/>
              </a:solidFill>
            </a:endParaRPr>
          </a:p>
          <a:p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 smtClean="0"/>
              <a:t>Signalement obligatoire </a:t>
            </a:r>
            <a:r>
              <a:rPr lang="fr-FR" b="0" dirty="0"/>
              <a:t>des </a:t>
            </a:r>
            <a:r>
              <a:rPr lang="fr-FR" b="0" dirty="0" smtClean="0"/>
              <a:t>infections liés à un séjour dans un établissement de santé </a:t>
            </a:r>
            <a:r>
              <a:rPr lang="fr-FR" b="0" dirty="0">
                <a:solidFill>
                  <a:srgbClr val="DD35E1"/>
                </a:solidFill>
              </a:rPr>
              <a:t> </a:t>
            </a:r>
            <a:r>
              <a:rPr lang="fr-FR" b="0" dirty="0" smtClean="0">
                <a:solidFill>
                  <a:schemeClr val="accent1"/>
                </a:solidFill>
              </a:rPr>
              <a:t>(</a:t>
            </a:r>
            <a:r>
              <a:rPr lang="fr-FR" b="0" dirty="0">
                <a:solidFill>
                  <a:schemeClr val="accent1"/>
                </a:solidFill>
              </a:rPr>
              <a:t>ARS - </a:t>
            </a:r>
            <a:r>
              <a:rPr lang="fr-FR" b="0" dirty="0" err="1">
                <a:solidFill>
                  <a:schemeClr val="accent1"/>
                </a:solidFill>
              </a:rPr>
              <a:t>SpF</a:t>
            </a:r>
            <a:r>
              <a:rPr lang="fr-FR" b="0" dirty="0">
                <a:solidFill>
                  <a:schemeClr val="accent1"/>
                </a:solidFill>
              </a:rPr>
              <a:t>)</a:t>
            </a:r>
          </a:p>
          <a:p>
            <a:pPr>
              <a:buFontTx/>
              <a:buNone/>
            </a:pPr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 smtClean="0"/>
              <a:t>Notification </a:t>
            </a:r>
            <a:r>
              <a:rPr lang="fr-FR" b="0" dirty="0"/>
              <a:t>du Centre national de </a:t>
            </a:r>
            <a:r>
              <a:rPr lang="fr-FR" b="0" dirty="0" smtClean="0"/>
              <a:t>référence </a:t>
            </a:r>
            <a:r>
              <a:rPr lang="fr-FR" b="0" dirty="0" smtClean="0">
                <a:solidFill>
                  <a:schemeClr val="accent1"/>
                </a:solidFill>
              </a:rPr>
              <a:t>(CNR-L </a:t>
            </a:r>
            <a:r>
              <a:rPr lang="fr-FR" b="0" dirty="0">
                <a:solidFill>
                  <a:schemeClr val="accent1"/>
                </a:solidFill>
              </a:rPr>
              <a:t>- </a:t>
            </a:r>
            <a:r>
              <a:rPr lang="fr-FR" b="0" i="1" dirty="0">
                <a:solidFill>
                  <a:schemeClr val="accent1"/>
                </a:solidFill>
              </a:rPr>
              <a:t>Lyon</a:t>
            </a:r>
            <a:r>
              <a:rPr lang="fr-FR" b="0" dirty="0">
                <a:solidFill>
                  <a:schemeClr val="accent1"/>
                </a:solidFill>
              </a:rPr>
              <a:t>)</a:t>
            </a:r>
          </a:p>
          <a:p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 smtClean="0"/>
              <a:t>Notification </a:t>
            </a:r>
            <a:r>
              <a:rPr lang="fr-FR" b="0" dirty="0"/>
              <a:t>du réseau européen</a:t>
            </a:r>
            <a:r>
              <a:rPr lang="fr-FR" b="0" dirty="0">
                <a:solidFill>
                  <a:schemeClr val="bg1"/>
                </a:solidFill>
              </a:rPr>
              <a:t> </a:t>
            </a:r>
            <a:endParaRPr lang="fr-FR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b="0" dirty="0">
                <a:solidFill>
                  <a:schemeClr val="bg1"/>
                </a:solidFill>
              </a:rPr>
              <a:t>	</a:t>
            </a:r>
            <a:r>
              <a:rPr lang="fr-FR" b="0" dirty="0" smtClean="0">
                <a:solidFill>
                  <a:schemeClr val="accent1"/>
                </a:solidFill>
              </a:rPr>
              <a:t>(</a:t>
            </a:r>
            <a:r>
              <a:rPr lang="fr-FR" b="0" dirty="0">
                <a:solidFill>
                  <a:schemeClr val="accent1"/>
                </a:solidFill>
              </a:rPr>
              <a:t>ELDSNet – ECDC Stockholm)</a:t>
            </a:r>
          </a:p>
          <a:p>
            <a:endParaRPr lang="fr-FR" sz="1800" b="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fr-FR" sz="2000" b="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fr-FR" sz="2000" b="0" dirty="0">
              <a:solidFill>
                <a:schemeClr val="accent2"/>
              </a:solidFill>
            </a:endParaRPr>
          </a:p>
          <a:p>
            <a:endParaRPr lang="fr-FR" sz="1200" b="0" i="1" dirty="0"/>
          </a:p>
          <a:p>
            <a:pPr marL="0" indent="0">
              <a:buNone/>
            </a:pPr>
            <a:r>
              <a:rPr lang="fr-FR" sz="1200" b="0" i="1" dirty="0"/>
              <a:t>* Santé publique France</a:t>
            </a:r>
          </a:p>
        </p:txBody>
      </p:sp>
      <p:sp>
        <p:nvSpPr>
          <p:cNvPr id="1703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5" y="333376"/>
            <a:ext cx="8382000" cy="739775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b="0" dirty="0">
                <a:solidFill>
                  <a:srgbClr val="E30056"/>
                </a:solidFill>
              </a:rPr>
              <a:t>Système de surveillance en France</a:t>
            </a:r>
            <a:r>
              <a:rPr lang="fr-FR" dirty="0">
                <a:solidFill>
                  <a:srgbClr val="E30056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s">
  <a:themeElements>
    <a:clrScheme name="Personnalisé 1">
      <a:dk1>
        <a:srgbClr val="000000"/>
      </a:dk1>
      <a:lt1>
        <a:srgbClr val="1114B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AAAADC"/>
      </a:accent3>
      <a:accent4>
        <a:srgbClr val="000000"/>
      </a:accent4>
      <a:accent5>
        <a:srgbClr val="B7C6FE"/>
      </a:accent5>
      <a:accent6>
        <a:srgbClr val="009D00"/>
      </a:accent6>
      <a:hlink>
        <a:srgbClr val="1114BF"/>
      </a:hlink>
      <a:folHlink>
        <a:srgbClr val="CECECE"/>
      </a:folHlink>
    </a:clrScheme>
    <a:fontScheme name="Diap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ap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8">
        <a:dk1>
          <a:srgbClr val="919191"/>
        </a:dk1>
        <a:lt1>
          <a:srgbClr val="FFFFFF"/>
        </a:lt1>
        <a:dk2>
          <a:srgbClr val="1114BF"/>
        </a:dk2>
        <a:lt2>
          <a:srgbClr val="FFFFFF"/>
        </a:lt2>
        <a:accent1>
          <a:srgbClr val="618FFD"/>
        </a:accent1>
        <a:accent2>
          <a:srgbClr val="00AE00"/>
        </a:accent2>
        <a:accent3>
          <a:srgbClr val="AAAADC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F Rouge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iapos">
  <a:themeElements>
    <a:clrScheme name="Personnalisé 2">
      <a:dk1>
        <a:srgbClr val="000000"/>
      </a:dk1>
      <a:lt1>
        <a:srgbClr val="1114B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AAAADC"/>
      </a:accent3>
      <a:accent4>
        <a:srgbClr val="000000"/>
      </a:accent4>
      <a:accent5>
        <a:srgbClr val="B7C6FE"/>
      </a:accent5>
      <a:accent6>
        <a:srgbClr val="009D00"/>
      </a:accent6>
      <a:hlink>
        <a:srgbClr val="1114BF"/>
      </a:hlink>
      <a:folHlink>
        <a:srgbClr val="CECECE"/>
      </a:folHlink>
    </a:clrScheme>
    <a:fontScheme name="Diap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ap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8">
        <a:dk1>
          <a:srgbClr val="919191"/>
        </a:dk1>
        <a:lt1>
          <a:srgbClr val="FFFFFF"/>
        </a:lt1>
        <a:dk2>
          <a:srgbClr val="1114BF"/>
        </a:dk2>
        <a:lt2>
          <a:srgbClr val="FFFFFF"/>
        </a:lt2>
        <a:accent1>
          <a:srgbClr val="618FFD"/>
        </a:accent1>
        <a:accent2>
          <a:srgbClr val="00AE00"/>
        </a:accent2>
        <a:accent3>
          <a:srgbClr val="AAAADC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Pages>86</Pages>
  <Words>1582</Words>
  <Application>Microsoft Office PowerPoint</Application>
  <PresentationFormat>Grand écran</PresentationFormat>
  <Paragraphs>234</Paragraphs>
  <Slides>21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Symbol</vt:lpstr>
      <vt:lpstr>Diapos</vt:lpstr>
      <vt:lpstr>SPF Rouge</vt:lpstr>
      <vt:lpstr>1_Diapos</vt:lpstr>
      <vt:lpstr>Légionellose en France Données épidémiologiques 2023</vt:lpstr>
      <vt:lpstr>Légionellose </vt:lpstr>
      <vt:lpstr>Légionellose </vt:lpstr>
      <vt:lpstr>Legionella</vt:lpstr>
      <vt:lpstr>Le genre Legionella</vt:lpstr>
      <vt:lpstr>Principales sources de contaminations   </vt:lpstr>
      <vt:lpstr>Présentation PowerPoint</vt:lpstr>
      <vt:lpstr>Légionellose </vt:lpstr>
      <vt:lpstr>Système de surveillance en France  </vt:lpstr>
      <vt:lpstr>Organisation de la surveillance en France</vt:lpstr>
      <vt:lpstr>Notification et signalement obligatoires  des cas de légionellose (MDO)    </vt:lpstr>
      <vt:lpstr> Signalement obligatoire des infections liés à un séjour dans un établissement de santé    </vt:lpstr>
      <vt:lpstr>Notification du Centre national de référence des légionelles CNR-L*  et son rôle      </vt:lpstr>
      <vt:lpstr>Présentation PowerPoint</vt:lpstr>
      <vt:lpstr>Présentation PowerPoint</vt:lpstr>
      <vt:lpstr>Légionellose </vt:lpstr>
      <vt:lpstr>Présentation PowerPoint</vt:lpstr>
      <vt:lpstr>Présentation PowerPoint</vt:lpstr>
      <vt:lpstr>Présentation PowerPoint</vt:lpstr>
      <vt:lpstr>Présentation PowerPoint</vt:lpstr>
      <vt:lpstr>Informations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LEGIONELLA :  diagnostic, surveillance et pr</dc:title>
  <dc:creator>DGIONELLA :</dc:creator>
  <cp:lastModifiedBy>CAMPESE Christine</cp:lastModifiedBy>
  <cp:revision>602</cp:revision>
  <cp:lastPrinted>2002-11-27T11:26:32Z</cp:lastPrinted>
  <dcterms:created xsi:type="dcterms:W3CDTF">1999-06-15T10:41:11Z</dcterms:created>
  <dcterms:modified xsi:type="dcterms:W3CDTF">2024-08-21T13:39:53Z</dcterms:modified>
</cp:coreProperties>
</file>